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5890"/>
  </p:normalViewPr>
  <p:slideViewPr>
    <p:cSldViewPr snapToGrid="0" snapToObjects="1">
      <p:cViewPr varScale="1">
        <p:scale>
          <a:sx n="90" d="100"/>
          <a:sy n="90" d="100"/>
        </p:scale>
        <p:origin x="232"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1/16/22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1/16/22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1/16/22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1/16/22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1/16/22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9.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sBAqF00gBGk?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png"/><Relationship Id="rId2" Type="http://schemas.microsoft.com/office/2007/relationships/media" Target="../media/media18.m4a"/><Relationship Id="rId1" Type="http://schemas.openxmlformats.org/officeDocument/2006/relationships/tags" Target="../tags/tag18.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microsoft.com/office/2007/relationships/hdphoto" Target="../media/hdphoto2.wdp"/><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T-lRbuy4XtA?feature=oembed" TargetMode="Externa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171C-967D-4E49-B2A3-06B09C865369}"/>
              </a:ext>
            </a:extLst>
          </p:cNvPr>
          <p:cNvSpPr>
            <a:spLocks noGrp="1"/>
          </p:cNvSpPr>
          <p:nvPr>
            <p:ph type="ctrTitle"/>
          </p:nvPr>
        </p:nvSpPr>
        <p:spPr/>
        <p:txBody>
          <a:bodyPr/>
          <a:lstStyle/>
          <a:p>
            <a:r>
              <a:rPr lang="en-US" dirty="0"/>
              <a:t>MODULE 23:</a:t>
            </a:r>
            <a:br>
              <a:rPr lang="en-US" dirty="0"/>
            </a:br>
            <a:r>
              <a:rPr lang="en-US" dirty="0"/>
              <a:t>VALUES &amp; GOALS</a:t>
            </a:r>
          </a:p>
        </p:txBody>
      </p:sp>
      <p:sp>
        <p:nvSpPr>
          <p:cNvPr id="3" name="Subtitle 2">
            <a:extLst>
              <a:ext uri="{FF2B5EF4-FFF2-40B4-BE49-F238E27FC236}">
                <a16:creationId xmlns:a16="http://schemas.microsoft.com/office/drawing/2014/main" id="{24D5A2D1-A55D-D846-8350-BE2FDF774847}"/>
              </a:ext>
            </a:extLst>
          </p:cNvPr>
          <p:cNvSpPr>
            <a:spLocks noGrp="1"/>
          </p:cNvSpPr>
          <p:nvPr>
            <p:ph type="subTitle" idx="1"/>
          </p:nvPr>
        </p:nvSpPr>
        <p:spPr/>
        <p:txBody>
          <a:bodyPr/>
          <a:lstStyle/>
          <a:p>
            <a:r>
              <a:rPr lang="en-US" dirty="0"/>
              <a:t>CREDIT: 2 hours and 30 Minutes</a:t>
            </a:r>
          </a:p>
        </p:txBody>
      </p:sp>
      <p:pic>
        <p:nvPicPr>
          <p:cNvPr id="4" name="Audio 3">
            <a:hlinkClick r:id="" action="ppaction://media"/>
            <a:extLst>
              <a:ext uri="{FF2B5EF4-FFF2-40B4-BE49-F238E27FC236}">
                <a16:creationId xmlns:a16="http://schemas.microsoft.com/office/drawing/2014/main" id="{AACC811F-F7E5-D04E-B045-D5BF74B093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94506454"/>
      </p:ext>
    </p:extLst>
  </p:cSld>
  <p:clrMapOvr>
    <a:masterClrMapping/>
  </p:clrMapOvr>
  <mc:AlternateContent xmlns:mc="http://schemas.openxmlformats.org/markup-compatibility/2006">
    <mc:Choice xmlns:p14="http://schemas.microsoft.com/office/powerpoint/2010/main" Requires="p14">
      <p:transition spd="slow" p14:dur="2000" advTm="8778"/>
    </mc:Choice>
    <mc:Fallback>
      <p:transition spd="slow" advTm="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94A9-3EEF-3040-8845-CDF6D9920193}"/>
              </a:ext>
            </a:extLst>
          </p:cNvPr>
          <p:cNvSpPr>
            <a:spLocks noGrp="1"/>
          </p:cNvSpPr>
          <p:nvPr>
            <p:ph type="title"/>
          </p:nvPr>
        </p:nvSpPr>
        <p:spPr>
          <a:xfrm>
            <a:off x="1371600" y="685800"/>
            <a:ext cx="9601200" cy="685800"/>
          </a:xfrm>
        </p:spPr>
        <p:txBody>
          <a:bodyPr>
            <a:normAutofit fontScale="90000"/>
          </a:bodyPr>
          <a:lstStyle/>
          <a:p>
            <a:r>
              <a:rPr lang="en-US" dirty="0"/>
              <a:t>How to Achieve Goals</a:t>
            </a:r>
          </a:p>
        </p:txBody>
      </p:sp>
      <p:sp>
        <p:nvSpPr>
          <p:cNvPr id="3" name="Content Placeholder 2">
            <a:extLst>
              <a:ext uri="{FF2B5EF4-FFF2-40B4-BE49-F238E27FC236}">
                <a16:creationId xmlns:a16="http://schemas.microsoft.com/office/drawing/2014/main" id="{6677BF26-B4D4-C843-8E2F-10EF2F6171C1}"/>
              </a:ext>
            </a:extLst>
          </p:cNvPr>
          <p:cNvSpPr>
            <a:spLocks noGrp="1"/>
          </p:cNvSpPr>
          <p:nvPr>
            <p:ph idx="1"/>
          </p:nvPr>
        </p:nvSpPr>
        <p:spPr>
          <a:xfrm>
            <a:off x="1371600" y="1285875"/>
            <a:ext cx="9601200" cy="1685925"/>
          </a:xfrm>
        </p:spPr>
        <p:txBody>
          <a:bodyPr>
            <a:normAutofit/>
          </a:bodyPr>
          <a:lstStyle/>
          <a:p>
            <a:pPr marL="0" indent="0">
              <a:buNone/>
            </a:pPr>
            <a:r>
              <a:rPr lang="en-US" sz="1800" dirty="0"/>
              <a:t>Setting goals are only the first piece of the puzzle. Once you’ve set goals you must take immediate, everyday action to accomplish them.</a:t>
            </a:r>
          </a:p>
          <a:p>
            <a:pPr marL="0" indent="0">
              <a:buNone/>
            </a:pPr>
            <a:r>
              <a:rPr lang="en-US" sz="1800" dirty="0"/>
              <a:t>Decide what you want, take control of your thoughts, visualize what you want, create a plan, and then act. Start with these simple steps and you will start seeing the results you want. Remember: it’s important to remain CALM.</a:t>
            </a:r>
          </a:p>
        </p:txBody>
      </p:sp>
      <p:sp>
        <p:nvSpPr>
          <p:cNvPr id="4" name="TextBox 3">
            <a:extLst>
              <a:ext uri="{FF2B5EF4-FFF2-40B4-BE49-F238E27FC236}">
                <a16:creationId xmlns:a16="http://schemas.microsoft.com/office/drawing/2014/main" id="{0A594C06-ACA5-F942-A312-5373E1240D83}"/>
              </a:ext>
            </a:extLst>
          </p:cNvPr>
          <p:cNvSpPr txBox="1"/>
          <p:nvPr/>
        </p:nvSpPr>
        <p:spPr>
          <a:xfrm>
            <a:off x="1371600" y="2971800"/>
            <a:ext cx="10415588" cy="3046988"/>
          </a:xfrm>
          <a:prstGeom prst="rect">
            <a:avLst/>
          </a:prstGeom>
          <a:noFill/>
        </p:spPr>
        <p:txBody>
          <a:bodyPr wrap="square" rtlCol="0">
            <a:spAutoFit/>
          </a:bodyPr>
          <a:lstStyle/>
          <a:p>
            <a:pPr marL="285750" indent="-285750">
              <a:buFont typeface="Wingdings" pitchFamily="2" charset="2"/>
              <a:buChar char="Ø"/>
            </a:pPr>
            <a:r>
              <a:rPr lang="en-US" sz="1600" b="1" dirty="0">
                <a:solidFill>
                  <a:srgbClr val="FF0000"/>
                </a:solidFill>
              </a:rPr>
              <a:t>CLEAR </a:t>
            </a:r>
            <a:r>
              <a:rPr lang="en-US" sz="1600" dirty="0"/>
              <a:t>– Clear and concise goals are essential for success. Your goal must be clear and well defined. Vague or generalized goals are unhelpful because they don’t provide sufficient direction. Remember, you need goals to show you the way. Make it as easy as you can to get where you want to go by defining  precisely where you want to end up.</a:t>
            </a:r>
          </a:p>
          <a:p>
            <a:pPr marL="285750" indent="-285750">
              <a:buFont typeface="Wingdings" pitchFamily="2" charset="2"/>
              <a:buChar char="Ø"/>
            </a:pPr>
            <a:r>
              <a:rPr lang="en-US" sz="1600" b="1" dirty="0">
                <a:solidFill>
                  <a:srgbClr val="FF0000"/>
                </a:solidFill>
              </a:rPr>
              <a:t>ACTION – </a:t>
            </a:r>
            <a:r>
              <a:rPr lang="en-US" sz="1600" dirty="0"/>
              <a:t>This step is often missed in the process of goal setting. You get so focused  on the outcome that you forget to plan all the steps that are needed along the way. By writing out the individual steps, and then crossing each one off as you complete it, you’ll realize that you are making progress towards your goal. This is especially important if your goal is big and demanding, or long-term.</a:t>
            </a:r>
          </a:p>
          <a:p>
            <a:pPr marL="285750" indent="-285750">
              <a:buFont typeface="Wingdings" pitchFamily="2" charset="2"/>
              <a:buChar char="Ø"/>
            </a:pPr>
            <a:r>
              <a:rPr lang="en-US" sz="1600" b="1" dirty="0">
                <a:solidFill>
                  <a:srgbClr val="FF0000"/>
                </a:solidFill>
              </a:rPr>
              <a:t>LENGTH – </a:t>
            </a:r>
            <a:r>
              <a:rPr lang="en-US" sz="1600" dirty="0"/>
              <a:t>The length of time you assign yourself to achieve your goal is incredibly important. Your goals must have a deadline. Again, this means that you know when you can celebrate success. When you are working on a deadline, your sense of urgency increases, and achievement will come that much quicker.</a:t>
            </a:r>
          </a:p>
          <a:p>
            <a:pPr marL="285750" indent="-285750">
              <a:buFont typeface="Wingdings" pitchFamily="2" charset="2"/>
              <a:buChar char="Ø"/>
            </a:pPr>
            <a:r>
              <a:rPr lang="en-US" sz="1600" b="1" dirty="0">
                <a:solidFill>
                  <a:srgbClr val="FF0000"/>
                </a:solidFill>
              </a:rPr>
              <a:t>MEASURABLE</a:t>
            </a:r>
            <a:r>
              <a:rPr lang="en-US" sz="1600" dirty="0"/>
              <a:t> – You cannot set goals without a proper way to measure it. How will you know you have achieved your goal? Include specific dates, numbers, amounts… in your goals to measure your degree of success.</a:t>
            </a:r>
          </a:p>
        </p:txBody>
      </p:sp>
      <p:pic>
        <p:nvPicPr>
          <p:cNvPr id="6" name="Picture 5" descr="Three darts on bullseye">
            <a:extLst>
              <a:ext uri="{FF2B5EF4-FFF2-40B4-BE49-F238E27FC236}">
                <a16:creationId xmlns:a16="http://schemas.microsoft.com/office/drawing/2014/main" id="{059CC610-BFD4-CC47-A2CF-EB33914AE318}"/>
              </a:ext>
            </a:extLst>
          </p:cNvPr>
          <p:cNvPicPr>
            <a:picLocks noChangeAspect="1"/>
          </p:cNvPicPr>
          <p:nvPr/>
        </p:nvPicPr>
        <p:blipFill>
          <a:blip r:embed="rId5">
            <a:alphaModFix amt="17000"/>
            <a:extLst>
              <a:ext uri="{BEBA8EAE-BF5A-486C-A8C5-ECC9F3942E4B}">
                <a14:imgProps xmlns:a14="http://schemas.microsoft.com/office/drawing/2010/main">
                  <a14:imgLayer r:embed="rId6">
                    <a14:imgEffect>
                      <a14:backgroundRemoval t="2059" b="95662" l="9961" r="98730">
                        <a14:foregroundMark x1="61816" y1="63529" x2="58105" y2="80882"/>
                        <a14:foregroundMark x1="58105" y1="80882" x2="62500" y2="89118"/>
                        <a14:foregroundMark x1="62500" y1="89118" x2="71826" y2="89118"/>
                        <a14:foregroundMark x1="71826" y1="89118" x2="77979" y2="83309"/>
                        <a14:foregroundMark x1="77979" y1="83309" x2="78662" y2="72647"/>
                        <a14:foregroundMark x1="78662" y1="72647" x2="74805" y2="67353"/>
                        <a14:foregroundMark x1="74805" y1="67353" x2="70801" y2="71471"/>
                        <a14:foregroundMark x1="70801" y1="71471" x2="82324" y2="80735"/>
                        <a14:foregroundMark x1="82324" y1="80735" x2="88818" y2="70368"/>
                        <a14:foregroundMark x1="88818" y1="70368" x2="86084" y2="64118"/>
                        <a14:foregroundMark x1="86084" y1="64118" x2="90186" y2="27941"/>
                        <a14:foregroundMark x1="91113" y1="26912" x2="93164" y2="66471"/>
                        <a14:foregroundMark x1="93164" y1="66471" x2="92139" y2="76176"/>
                        <a14:foregroundMark x1="92139" y1="76176" x2="94629" y2="92059"/>
                        <a14:foregroundMark x1="94629" y1="92059" x2="96533" y2="95662"/>
                        <a14:foregroundMark x1="98340" y1="98309" x2="96045" y2="18382"/>
                        <a14:foregroundMark x1="96045" y1="18382" x2="91504" y2="14779"/>
                        <a14:foregroundMark x1="91504" y1="14779" x2="78564" y2="36176"/>
                        <a14:foregroundMark x1="78564" y1="36176" x2="79248" y2="43235"/>
                        <a14:foregroundMark x1="79248" y1="43235" x2="92432" y2="23309"/>
                        <a14:foregroundMark x1="92432" y1="23309" x2="90674" y2="62059"/>
                        <a14:foregroundMark x1="90674" y1="62059" x2="94141" y2="49926"/>
                        <a14:foregroundMark x1="94141" y1="49926" x2="97363" y2="10441"/>
                        <a14:foregroundMark x1="91846" y1="12279" x2="98730" y2="2059"/>
                      </a14:backgroundRemoval>
                    </a14:imgEffect>
                  </a14:imgLayer>
                </a14:imgProps>
              </a:ext>
            </a:extLst>
          </a:blip>
          <a:stretch>
            <a:fillRect/>
          </a:stretch>
        </p:blipFill>
        <p:spPr>
          <a:xfrm>
            <a:off x="1864659" y="128587"/>
            <a:ext cx="10327341" cy="6858000"/>
          </a:xfrm>
          <a:prstGeom prst="rect">
            <a:avLst/>
          </a:prstGeom>
        </p:spPr>
      </p:pic>
      <p:pic>
        <p:nvPicPr>
          <p:cNvPr id="8" name="Audio 7">
            <a:hlinkClick r:id="" action="ppaction://media"/>
            <a:extLst>
              <a:ext uri="{FF2B5EF4-FFF2-40B4-BE49-F238E27FC236}">
                <a16:creationId xmlns:a16="http://schemas.microsoft.com/office/drawing/2014/main" id="{79002480-4F05-8845-864B-B524460109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496564621"/>
      </p:ext>
    </p:extLst>
  </p:cSld>
  <p:clrMapOvr>
    <a:masterClrMapping/>
  </p:clrMapOvr>
  <mc:AlternateContent xmlns:mc="http://schemas.openxmlformats.org/markup-compatibility/2006">
    <mc:Choice xmlns:p14="http://schemas.microsoft.com/office/powerpoint/2010/main" Requires="p14">
      <p:transition spd="slow" p14:dur="2000" advTm="117599"/>
    </mc:Choice>
    <mc:Fallback>
      <p:transition spd="slow" advTm="117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dissolv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dissolv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dissolve">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AAEE5F-7B7E-304B-BD3A-674927D1E5E6}"/>
              </a:ext>
            </a:extLst>
          </p:cNvPr>
          <p:cNvSpPr>
            <a:spLocks noGrp="1"/>
          </p:cNvSpPr>
          <p:nvPr>
            <p:ph idx="1"/>
          </p:nvPr>
        </p:nvSpPr>
        <p:spPr>
          <a:xfrm>
            <a:off x="1295400" y="371475"/>
            <a:ext cx="9601200" cy="1100138"/>
          </a:xfrm>
        </p:spPr>
        <p:txBody>
          <a:bodyPr/>
          <a:lstStyle/>
          <a:p>
            <a:pPr marL="0" indent="0">
              <a:buNone/>
            </a:pPr>
            <a:r>
              <a:rPr lang="en-US" dirty="0"/>
              <a:t>There is a process when developing goals. The process of setting goals helps you move forward to where you want to go in life. When setting goals use the “CALM” technique below.</a:t>
            </a:r>
          </a:p>
        </p:txBody>
      </p:sp>
      <p:graphicFrame>
        <p:nvGraphicFramePr>
          <p:cNvPr id="4" name="Table 4">
            <a:extLst>
              <a:ext uri="{FF2B5EF4-FFF2-40B4-BE49-F238E27FC236}">
                <a16:creationId xmlns:a16="http://schemas.microsoft.com/office/drawing/2014/main" id="{65A19340-7C19-724A-95FB-978ECC6D2E47}"/>
              </a:ext>
            </a:extLst>
          </p:cNvPr>
          <p:cNvGraphicFramePr>
            <a:graphicFrameLocks noGrp="1"/>
          </p:cNvGraphicFramePr>
          <p:nvPr>
            <p:extLst>
              <p:ext uri="{D42A27DB-BD31-4B8C-83A1-F6EECF244321}">
                <p14:modId xmlns:p14="http://schemas.microsoft.com/office/powerpoint/2010/main" val="4064710391"/>
              </p:ext>
            </p:extLst>
          </p:nvPr>
        </p:nvGraphicFramePr>
        <p:xfrm>
          <a:off x="1755775" y="1801811"/>
          <a:ext cx="9140825" cy="4684713"/>
        </p:xfrm>
        <a:graphic>
          <a:graphicData uri="http://schemas.openxmlformats.org/drawingml/2006/table">
            <a:tbl>
              <a:tblPr firstRow="1" bandRow="1">
                <a:tableStyleId>{93296810-A885-4BE3-A3E7-6D5BEEA58F35}</a:tableStyleId>
              </a:tblPr>
              <a:tblGrid>
                <a:gridCol w="2679762">
                  <a:extLst>
                    <a:ext uri="{9D8B030D-6E8A-4147-A177-3AD203B41FA5}">
                      <a16:colId xmlns:a16="http://schemas.microsoft.com/office/drawing/2014/main" val="3795276579"/>
                    </a:ext>
                  </a:extLst>
                </a:gridCol>
                <a:gridCol w="6461063">
                  <a:extLst>
                    <a:ext uri="{9D8B030D-6E8A-4147-A177-3AD203B41FA5}">
                      <a16:colId xmlns:a16="http://schemas.microsoft.com/office/drawing/2014/main" val="2105282100"/>
                    </a:ext>
                  </a:extLst>
                </a:gridCol>
              </a:tblGrid>
              <a:tr h="457904">
                <a:tc>
                  <a:txBody>
                    <a:bodyPr/>
                    <a:lstStyle/>
                    <a:p>
                      <a:r>
                        <a:rPr lang="en-US" sz="2000" dirty="0"/>
                        <a:t>Aspects of Goal</a:t>
                      </a:r>
                    </a:p>
                  </a:txBody>
                  <a:tcPr/>
                </a:tc>
                <a:tc>
                  <a:txBody>
                    <a:bodyPr/>
                    <a:lstStyle/>
                    <a:p>
                      <a:r>
                        <a:rPr lang="en-US" sz="2000" dirty="0"/>
                        <a:t>Questions to Ask Yourself</a:t>
                      </a:r>
                    </a:p>
                  </a:txBody>
                  <a:tcPr/>
                </a:tc>
                <a:extLst>
                  <a:ext uri="{0D108BD9-81ED-4DB2-BD59-A6C34878D82A}">
                    <a16:rowId xmlns:a16="http://schemas.microsoft.com/office/drawing/2014/main" val="4273580663"/>
                  </a:ext>
                </a:extLst>
              </a:tr>
              <a:tr h="739692">
                <a:tc>
                  <a:txBody>
                    <a:bodyPr/>
                    <a:lstStyle/>
                    <a:p>
                      <a:r>
                        <a:rPr lang="en-US" b="1" dirty="0">
                          <a:solidFill>
                            <a:srgbClr val="C00000"/>
                          </a:solidFill>
                        </a:rPr>
                        <a:t>C</a:t>
                      </a:r>
                      <a:r>
                        <a:rPr lang="en-US" b="1" dirty="0"/>
                        <a:t>lear</a:t>
                      </a:r>
                    </a:p>
                  </a:txBody>
                  <a:tcPr/>
                </a:tc>
                <a:tc>
                  <a:txBody>
                    <a:bodyPr/>
                    <a:lstStyle/>
                    <a:p>
                      <a:pPr marL="285750" indent="-285750">
                        <a:buFont typeface="Arial" panose="020B0604020202020204" pitchFamily="34" charset="0"/>
                        <a:buChar char="•"/>
                      </a:pPr>
                      <a:r>
                        <a:rPr lang="en-US" dirty="0"/>
                        <a:t>Is your goal clear and specific enough to attain?</a:t>
                      </a:r>
                    </a:p>
                    <a:p>
                      <a:pPr marL="285750" indent="-285750">
                        <a:buFont typeface="Arial" panose="020B0604020202020204" pitchFamily="34" charset="0"/>
                        <a:buChar char="•"/>
                      </a:pPr>
                      <a:r>
                        <a:rPr lang="en-US" dirty="0"/>
                        <a:t>Are you committed to achieving this goal?</a:t>
                      </a:r>
                    </a:p>
                  </a:txBody>
                  <a:tcPr/>
                </a:tc>
                <a:extLst>
                  <a:ext uri="{0D108BD9-81ED-4DB2-BD59-A6C34878D82A}">
                    <a16:rowId xmlns:a16="http://schemas.microsoft.com/office/drawing/2014/main" val="381381196"/>
                  </a:ext>
                </a:extLst>
              </a:tr>
              <a:tr h="1373713">
                <a:tc>
                  <a:txBody>
                    <a:bodyPr/>
                    <a:lstStyle/>
                    <a:p>
                      <a:pPr marL="0" algn="l" defTabSz="914400" rtl="0" eaLnBrk="1" latinLnBrk="0" hangingPunct="1"/>
                      <a:r>
                        <a:rPr lang="en-US" sz="1800" b="1" kern="1200" dirty="0">
                          <a:solidFill>
                            <a:srgbClr val="C00000"/>
                          </a:solidFill>
                          <a:latin typeface="+mn-lt"/>
                          <a:ea typeface="+mn-ea"/>
                          <a:cs typeface="+mn-cs"/>
                        </a:rPr>
                        <a:t>A</a:t>
                      </a:r>
                      <a:r>
                        <a:rPr lang="en-US" sz="1800" b="1" kern="1200" dirty="0">
                          <a:solidFill>
                            <a:schemeClr val="tx1"/>
                          </a:solidFill>
                          <a:latin typeface="+mn-lt"/>
                          <a:ea typeface="+mn-ea"/>
                          <a:cs typeface="+mn-cs"/>
                        </a:rPr>
                        <a:t>ction</a:t>
                      </a:r>
                      <a:r>
                        <a:rPr lang="en-US" sz="1800" b="1" kern="1200" dirty="0">
                          <a:solidFill>
                            <a:srgbClr val="C00000"/>
                          </a:solidFill>
                          <a:latin typeface="+mn-lt"/>
                          <a:ea typeface="+mn-ea"/>
                          <a:cs typeface="+mn-cs"/>
                        </a:rPr>
                        <a:t> </a:t>
                      </a:r>
                      <a:r>
                        <a:rPr lang="en-US" sz="1800" b="1" kern="1200" dirty="0">
                          <a:solidFill>
                            <a:schemeClr val="tx1"/>
                          </a:solidFill>
                          <a:latin typeface="+mn-lt"/>
                          <a:ea typeface="+mn-ea"/>
                          <a:cs typeface="+mn-cs"/>
                        </a:rPr>
                        <a:t>Plan</a:t>
                      </a:r>
                    </a:p>
                  </a:txBody>
                  <a:tcPr/>
                </a:tc>
                <a:tc>
                  <a:txBody>
                    <a:bodyPr/>
                    <a:lstStyle/>
                    <a:p>
                      <a:pPr marL="285750" indent="-285750" algn="l" defTabSz="914400" rtl="0" eaLnBrk="1" latinLnBrk="0" hangingPunct="1">
                        <a:buFont typeface="Arial" panose="020B0604020202020204" pitchFamily="34" charset="0"/>
                        <a:buChar char="•"/>
                      </a:pPr>
                      <a:r>
                        <a:rPr lang="en-US" dirty="0"/>
                        <a:t>H</a:t>
                      </a:r>
                      <a:r>
                        <a:rPr lang="en-US" sz="1800" kern="1200" dirty="0">
                          <a:solidFill>
                            <a:schemeClr val="dk1"/>
                          </a:solidFill>
                          <a:latin typeface="+mn-lt"/>
                          <a:ea typeface="+mn-ea"/>
                          <a:cs typeface="+mn-cs"/>
                        </a:rPr>
                        <a:t>ow are you going to reach your goal?</a:t>
                      </a:r>
                    </a:p>
                    <a:p>
                      <a:pPr marL="285750" indent="-28575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What specific actions do you need to take?</a:t>
                      </a:r>
                    </a:p>
                    <a:p>
                      <a:pPr marL="285750" indent="-28575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Do you need to work with a resource or organization? If so, who and where?</a:t>
                      </a:r>
                    </a:p>
                  </a:txBody>
                  <a:tcPr/>
                </a:tc>
                <a:extLst>
                  <a:ext uri="{0D108BD9-81ED-4DB2-BD59-A6C34878D82A}">
                    <a16:rowId xmlns:a16="http://schemas.microsoft.com/office/drawing/2014/main" val="3944818709"/>
                  </a:ext>
                </a:extLst>
              </a:tr>
              <a:tr h="1056702">
                <a:tc>
                  <a:txBody>
                    <a:bodyPr/>
                    <a:lstStyle/>
                    <a:p>
                      <a:r>
                        <a:rPr lang="en-US" b="1" dirty="0">
                          <a:solidFill>
                            <a:srgbClr val="C00000"/>
                          </a:solidFill>
                        </a:rPr>
                        <a:t>L</a:t>
                      </a:r>
                      <a:r>
                        <a:rPr lang="en-US" b="1" dirty="0"/>
                        <a:t>ength</a:t>
                      </a:r>
                    </a:p>
                  </a:txBody>
                  <a:tcPr/>
                </a:tc>
                <a:tc>
                  <a:txBody>
                    <a:bodyPr/>
                    <a:lstStyle/>
                    <a:p>
                      <a:pPr marL="285750" indent="-28575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What is the timeline for meeting your goal?</a:t>
                      </a:r>
                    </a:p>
                    <a:p>
                      <a:pPr marL="285750" indent="-28575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Does this goal need a short-term, medium, or long-range deadline?</a:t>
                      </a:r>
                    </a:p>
                  </a:txBody>
                  <a:tcPr/>
                </a:tc>
                <a:extLst>
                  <a:ext uri="{0D108BD9-81ED-4DB2-BD59-A6C34878D82A}">
                    <a16:rowId xmlns:a16="http://schemas.microsoft.com/office/drawing/2014/main" val="1890582741"/>
                  </a:ext>
                </a:extLst>
              </a:tr>
              <a:tr h="1056702">
                <a:tc>
                  <a:txBody>
                    <a:bodyPr/>
                    <a:lstStyle/>
                    <a:p>
                      <a:r>
                        <a:rPr lang="en-US" b="1" dirty="0">
                          <a:solidFill>
                            <a:srgbClr val="C00000"/>
                          </a:solidFill>
                        </a:rPr>
                        <a:t>M</a:t>
                      </a:r>
                      <a:r>
                        <a:rPr lang="en-US" b="1" dirty="0"/>
                        <a:t>easurable</a:t>
                      </a:r>
                    </a:p>
                  </a:txBody>
                  <a:tcPr/>
                </a:tc>
                <a:tc>
                  <a:txBody>
                    <a:bodyPr/>
                    <a:lstStyle/>
                    <a:p>
                      <a:pPr marL="285750" indent="-28575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How will you know when you have met your goal and how will it be measured?</a:t>
                      </a:r>
                    </a:p>
                    <a:p>
                      <a:pPr marL="285750" indent="-28575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How will you measure your progress along the way?</a:t>
                      </a:r>
                    </a:p>
                  </a:txBody>
                  <a:tcPr/>
                </a:tc>
                <a:extLst>
                  <a:ext uri="{0D108BD9-81ED-4DB2-BD59-A6C34878D82A}">
                    <a16:rowId xmlns:a16="http://schemas.microsoft.com/office/drawing/2014/main" val="1414792720"/>
                  </a:ext>
                </a:extLst>
              </a:tr>
            </a:tbl>
          </a:graphicData>
        </a:graphic>
      </p:graphicFrame>
      <p:pic>
        <p:nvPicPr>
          <p:cNvPr id="5" name="Audio 4">
            <a:hlinkClick r:id="" action="ppaction://media"/>
            <a:extLst>
              <a:ext uri="{FF2B5EF4-FFF2-40B4-BE49-F238E27FC236}">
                <a16:creationId xmlns:a16="http://schemas.microsoft.com/office/drawing/2014/main" id="{990642BF-5DCE-A441-A8DD-E9C4A20E03D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51560108"/>
      </p:ext>
    </p:extLst>
  </p:cSld>
  <p:clrMapOvr>
    <a:masterClrMapping/>
  </p:clrMapOvr>
  <mc:AlternateContent xmlns:mc="http://schemas.openxmlformats.org/markup-compatibility/2006">
    <mc:Choice xmlns:p14="http://schemas.microsoft.com/office/powerpoint/2010/main" Requires="p14">
      <p:transition spd="slow" p14:dur="2000" advTm="60029"/>
    </mc:Choice>
    <mc:Fallback>
      <p:transition spd="slow" advTm="6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BF33-9F93-EF4A-BEA5-02F5E55B24CA}"/>
              </a:ext>
            </a:extLst>
          </p:cNvPr>
          <p:cNvSpPr>
            <a:spLocks noGrp="1"/>
          </p:cNvSpPr>
          <p:nvPr>
            <p:ph type="title"/>
          </p:nvPr>
        </p:nvSpPr>
        <p:spPr>
          <a:xfrm>
            <a:off x="1114426" y="139742"/>
            <a:ext cx="10315575" cy="475956"/>
          </a:xfrm>
        </p:spPr>
        <p:txBody>
          <a:bodyPr>
            <a:normAutofit/>
          </a:bodyPr>
          <a:lstStyle/>
          <a:p>
            <a:r>
              <a:rPr lang="en-US" sz="2800" b="1" dirty="0"/>
              <a:t>Goals are not only essential personally, but also in the workplace.</a:t>
            </a:r>
          </a:p>
        </p:txBody>
      </p:sp>
      <p:grpSp>
        <p:nvGrpSpPr>
          <p:cNvPr id="7" name="Group 6">
            <a:extLst>
              <a:ext uri="{FF2B5EF4-FFF2-40B4-BE49-F238E27FC236}">
                <a16:creationId xmlns:a16="http://schemas.microsoft.com/office/drawing/2014/main" id="{56493D8E-F2EE-3146-8295-AAB39655208C}"/>
              </a:ext>
            </a:extLst>
          </p:cNvPr>
          <p:cNvGrpSpPr/>
          <p:nvPr/>
        </p:nvGrpSpPr>
        <p:grpSpPr>
          <a:xfrm>
            <a:off x="902494" y="592032"/>
            <a:ext cx="7815264" cy="2814637"/>
            <a:chOff x="1371599" y="1757363"/>
            <a:chExt cx="7815264" cy="2814637"/>
          </a:xfrm>
        </p:grpSpPr>
        <p:sp>
          <p:nvSpPr>
            <p:cNvPr id="5" name="Right Arrow 4">
              <a:extLst>
                <a:ext uri="{FF2B5EF4-FFF2-40B4-BE49-F238E27FC236}">
                  <a16:creationId xmlns:a16="http://schemas.microsoft.com/office/drawing/2014/main" id="{7AA51090-F18C-A54A-9A69-45C6A1AAA45D}"/>
                </a:ext>
              </a:extLst>
            </p:cNvPr>
            <p:cNvSpPr/>
            <p:nvPr/>
          </p:nvSpPr>
          <p:spPr>
            <a:xfrm>
              <a:off x="1371599" y="1757363"/>
              <a:ext cx="7815264" cy="97155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44BF43-7A32-2643-A584-270FDC1CA829}"/>
                </a:ext>
              </a:extLst>
            </p:cNvPr>
            <p:cNvSpPr/>
            <p:nvPr/>
          </p:nvSpPr>
          <p:spPr>
            <a:xfrm>
              <a:off x="1371599" y="2486025"/>
              <a:ext cx="2343151" cy="20859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US" sz="1600" dirty="0">
                  <a:solidFill>
                    <a:schemeClr val="tx1"/>
                  </a:solidFill>
                </a:rPr>
                <a:t>What do we do today?</a:t>
              </a:r>
            </a:p>
            <a:p>
              <a:pPr marL="285750" indent="-285750">
                <a:buFont typeface="Wingdings" pitchFamily="2" charset="2"/>
                <a:buChar char="§"/>
              </a:pPr>
              <a:r>
                <a:rPr lang="en-US" sz="1600" dirty="0">
                  <a:solidFill>
                    <a:schemeClr val="tx1"/>
                  </a:solidFill>
                </a:rPr>
                <a:t>Who do we serve?</a:t>
              </a:r>
            </a:p>
            <a:p>
              <a:pPr marL="285750" indent="-285750">
                <a:buFont typeface="Wingdings" pitchFamily="2" charset="2"/>
                <a:buChar char="§"/>
              </a:pPr>
              <a:r>
                <a:rPr lang="en-US" sz="1600" dirty="0">
                  <a:solidFill>
                    <a:schemeClr val="tx1"/>
                  </a:solidFill>
                </a:rPr>
                <a:t>What are we trying to accomplish?</a:t>
              </a:r>
            </a:p>
            <a:p>
              <a:pPr marL="285750" indent="-285750">
                <a:buFont typeface="Wingdings" pitchFamily="2" charset="2"/>
                <a:buChar char="§"/>
              </a:pPr>
              <a:r>
                <a:rPr lang="en-US" sz="1600" dirty="0">
                  <a:solidFill>
                    <a:schemeClr val="tx1"/>
                  </a:solidFill>
                </a:rPr>
                <a:t>What impact do we want to achieve?</a:t>
              </a:r>
            </a:p>
          </p:txBody>
        </p:sp>
      </p:grpSp>
      <p:sp>
        <p:nvSpPr>
          <p:cNvPr id="9" name="Right Arrow 8">
            <a:extLst>
              <a:ext uri="{FF2B5EF4-FFF2-40B4-BE49-F238E27FC236}">
                <a16:creationId xmlns:a16="http://schemas.microsoft.com/office/drawing/2014/main" id="{A2AEBE79-E47A-EB48-A0CE-18C793959D3A}"/>
              </a:ext>
            </a:extLst>
          </p:cNvPr>
          <p:cNvSpPr/>
          <p:nvPr/>
        </p:nvSpPr>
        <p:spPr>
          <a:xfrm>
            <a:off x="3186112" y="1050132"/>
            <a:ext cx="5514976" cy="97155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D41E48-3C58-F14D-A760-7D73BCAD069B}"/>
              </a:ext>
            </a:extLst>
          </p:cNvPr>
          <p:cNvSpPr/>
          <p:nvPr/>
        </p:nvSpPr>
        <p:spPr>
          <a:xfrm>
            <a:off x="3224210" y="1764504"/>
            <a:ext cx="2343151" cy="20859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US" sz="1600" dirty="0">
                <a:solidFill>
                  <a:schemeClr val="tx1"/>
                </a:solidFill>
              </a:rPr>
              <a:t>Where are we going moving forward?</a:t>
            </a:r>
          </a:p>
          <a:p>
            <a:pPr marL="285750" indent="-285750">
              <a:buFont typeface="Wingdings" pitchFamily="2" charset="2"/>
              <a:buChar char="§"/>
            </a:pPr>
            <a:r>
              <a:rPr lang="en-US" sz="1600" dirty="0">
                <a:solidFill>
                  <a:schemeClr val="tx1"/>
                </a:solidFill>
              </a:rPr>
              <a:t>What do we want to achieve in the future?</a:t>
            </a:r>
          </a:p>
          <a:p>
            <a:pPr marL="285750" indent="-285750">
              <a:buFont typeface="Wingdings" pitchFamily="2" charset="2"/>
              <a:buChar char="§"/>
            </a:pPr>
            <a:r>
              <a:rPr lang="en-US" sz="1600" dirty="0">
                <a:solidFill>
                  <a:schemeClr val="tx1"/>
                </a:solidFill>
              </a:rPr>
              <a:t>What kind of future society do we envision?</a:t>
            </a:r>
          </a:p>
        </p:txBody>
      </p:sp>
      <p:sp>
        <p:nvSpPr>
          <p:cNvPr id="11" name="Right Arrow 10">
            <a:extLst>
              <a:ext uri="{FF2B5EF4-FFF2-40B4-BE49-F238E27FC236}">
                <a16:creationId xmlns:a16="http://schemas.microsoft.com/office/drawing/2014/main" id="{0F227D11-6FE2-2D48-A1B5-0883AA9485C3}"/>
              </a:ext>
            </a:extLst>
          </p:cNvPr>
          <p:cNvSpPr/>
          <p:nvPr/>
        </p:nvSpPr>
        <p:spPr>
          <a:xfrm>
            <a:off x="5567361" y="1514474"/>
            <a:ext cx="3133727" cy="97155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5F7916-711C-4942-B5F1-F75685673161}"/>
              </a:ext>
            </a:extLst>
          </p:cNvPr>
          <p:cNvSpPr/>
          <p:nvPr/>
        </p:nvSpPr>
        <p:spPr>
          <a:xfrm>
            <a:off x="5562596" y="2193129"/>
            <a:ext cx="2343151" cy="326469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US" sz="1600" dirty="0">
                <a:solidFill>
                  <a:schemeClr val="tx1"/>
                </a:solidFill>
              </a:rPr>
              <a:t>What do we stand for?</a:t>
            </a:r>
          </a:p>
          <a:p>
            <a:pPr marL="285750" indent="-285750">
              <a:buFont typeface="Wingdings" pitchFamily="2" charset="2"/>
              <a:buChar char="§"/>
            </a:pPr>
            <a:r>
              <a:rPr lang="en-US" sz="1600" dirty="0">
                <a:solidFill>
                  <a:schemeClr val="tx1"/>
                </a:solidFill>
              </a:rPr>
              <a:t>What behaviors do we value over all else?</a:t>
            </a:r>
          </a:p>
          <a:p>
            <a:pPr marL="285750" indent="-285750">
              <a:buFont typeface="Wingdings" pitchFamily="2" charset="2"/>
              <a:buChar char="§"/>
            </a:pPr>
            <a:r>
              <a:rPr lang="en-US" sz="1600" dirty="0">
                <a:solidFill>
                  <a:schemeClr val="tx1"/>
                </a:solidFill>
              </a:rPr>
              <a:t>How will we conduct our activities to achieve our mission and vision?</a:t>
            </a:r>
          </a:p>
          <a:p>
            <a:pPr marL="285750" indent="-285750">
              <a:buFont typeface="Wingdings" pitchFamily="2" charset="2"/>
              <a:buChar char="§"/>
            </a:pPr>
            <a:r>
              <a:rPr lang="en-US" sz="1600" dirty="0">
                <a:solidFill>
                  <a:schemeClr val="tx1"/>
                </a:solidFill>
              </a:rPr>
              <a:t>How do we treat members of our own organization and community?</a:t>
            </a:r>
          </a:p>
        </p:txBody>
      </p:sp>
      <p:sp>
        <p:nvSpPr>
          <p:cNvPr id="14" name="TextBox 13">
            <a:extLst>
              <a:ext uri="{FF2B5EF4-FFF2-40B4-BE49-F238E27FC236}">
                <a16:creationId xmlns:a16="http://schemas.microsoft.com/office/drawing/2014/main" id="{3BDD2D3E-E355-0C4E-B269-3B0C3BF88B24}"/>
              </a:ext>
            </a:extLst>
          </p:cNvPr>
          <p:cNvSpPr txBox="1"/>
          <p:nvPr/>
        </p:nvSpPr>
        <p:spPr>
          <a:xfrm>
            <a:off x="1000125" y="871538"/>
            <a:ext cx="2185987" cy="461665"/>
          </a:xfrm>
          <a:prstGeom prst="rect">
            <a:avLst/>
          </a:prstGeom>
          <a:noFill/>
        </p:spPr>
        <p:txBody>
          <a:bodyPr wrap="square" rtlCol="0">
            <a:spAutoFit/>
          </a:bodyPr>
          <a:lstStyle/>
          <a:p>
            <a:r>
              <a:rPr lang="en-US" sz="2400" b="1" dirty="0">
                <a:solidFill>
                  <a:srgbClr val="0070C0"/>
                </a:solidFill>
                <a:latin typeface="Aharoni" panose="02010803020104030203" pitchFamily="2" charset="-79"/>
                <a:cs typeface="Aharoni" panose="02010803020104030203" pitchFamily="2" charset="-79"/>
              </a:rPr>
              <a:t>MISSION</a:t>
            </a:r>
          </a:p>
        </p:txBody>
      </p:sp>
      <p:sp>
        <p:nvSpPr>
          <p:cNvPr id="15" name="TextBox 14">
            <a:extLst>
              <a:ext uri="{FF2B5EF4-FFF2-40B4-BE49-F238E27FC236}">
                <a16:creationId xmlns:a16="http://schemas.microsoft.com/office/drawing/2014/main" id="{E6C0997E-6AE3-354D-BBDA-187BFFEB8A81}"/>
              </a:ext>
            </a:extLst>
          </p:cNvPr>
          <p:cNvSpPr txBox="1"/>
          <p:nvPr/>
        </p:nvSpPr>
        <p:spPr>
          <a:xfrm>
            <a:off x="3233740" y="1324270"/>
            <a:ext cx="2185987" cy="461665"/>
          </a:xfrm>
          <a:prstGeom prst="rect">
            <a:avLst/>
          </a:prstGeom>
          <a:noFill/>
        </p:spPr>
        <p:txBody>
          <a:bodyPr wrap="square" rtlCol="0">
            <a:spAutoFit/>
          </a:bodyPr>
          <a:lstStyle/>
          <a:p>
            <a:r>
              <a:rPr lang="en-US" sz="2400" b="1" dirty="0">
                <a:solidFill>
                  <a:srgbClr val="0070C0"/>
                </a:solidFill>
                <a:latin typeface="Aharoni" panose="02010803020104030203" pitchFamily="2" charset="-79"/>
                <a:cs typeface="Aharoni" panose="02010803020104030203" pitchFamily="2" charset="-79"/>
              </a:rPr>
              <a:t>VISION</a:t>
            </a:r>
          </a:p>
        </p:txBody>
      </p:sp>
      <p:sp>
        <p:nvSpPr>
          <p:cNvPr id="16" name="TextBox 15">
            <a:extLst>
              <a:ext uri="{FF2B5EF4-FFF2-40B4-BE49-F238E27FC236}">
                <a16:creationId xmlns:a16="http://schemas.microsoft.com/office/drawing/2014/main" id="{CFE258BC-F6FD-D046-A07B-BCAECA770B05}"/>
              </a:ext>
            </a:extLst>
          </p:cNvPr>
          <p:cNvSpPr txBox="1"/>
          <p:nvPr/>
        </p:nvSpPr>
        <p:spPr>
          <a:xfrm>
            <a:off x="5681662" y="1768519"/>
            <a:ext cx="2185987" cy="461665"/>
          </a:xfrm>
          <a:prstGeom prst="rect">
            <a:avLst/>
          </a:prstGeom>
          <a:noFill/>
        </p:spPr>
        <p:txBody>
          <a:bodyPr wrap="square" rtlCol="0">
            <a:spAutoFit/>
          </a:bodyPr>
          <a:lstStyle/>
          <a:p>
            <a:r>
              <a:rPr lang="en-US" sz="2400" b="1" dirty="0">
                <a:solidFill>
                  <a:srgbClr val="0070C0"/>
                </a:solidFill>
                <a:latin typeface="Aharoni" panose="02010803020104030203" pitchFamily="2" charset="-79"/>
                <a:cs typeface="Aharoni" panose="02010803020104030203" pitchFamily="2" charset="-79"/>
              </a:rPr>
              <a:t>VALUES</a:t>
            </a:r>
          </a:p>
        </p:txBody>
      </p:sp>
      <p:sp>
        <p:nvSpPr>
          <p:cNvPr id="17" name="TextBox 16">
            <a:extLst>
              <a:ext uri="{FF2B5EF4-FFF2-40B4-BE49-F238E27FC236}">
                <a16:creationId xmlns:a16="http://schemas.microsoft.com/office/drawing/2014/main" id="{06061364-8C3A-7E4B-8E0B-BD83906101AD}"/>
              </a:ext>
            </a:extLst>
          </p:cNvPr>
          <p:cNvSpPr txBox="1"/>
          <p:nvPr/>
        </p:nvSpPr>
        <p:spPr>
          <a:xfrm>
            <a:off x="8736807" y="908771"/>
            <a:ext cx="3209922" cy="646331"/>
          </a:xfrm>
          <a:prstGeom prst="rect">
            <a:avLst/>
          </a:prstGeom>
          <a:noFill/>
        </p:spPr>
        <p:txBody>
          <a:bodyPr wrap="square" rtlCol="0">
            <a:spAutoFit/>
          </a:bodyPr>
          <a:lstStyle/>
          <a:p>
            <a:r>
              <a:rPr lang="en-US" b="1" dirty="0">
                <a:solidFill>
                  <a:srgbClr val="0070C0"/>
                </a:solidFill>
                <a:latin typeface="Aharoni" panose="02010803020104030203" pitchFamily="2" charset="-79"/>
                <a:cs typeface="Aharoni" panose="02010803020104030203" pitchFamily="2" charset="-79"/>
              </a:rPr>
              <a:t>MISSION, VISION STATEMENTS:</a:t>
            </a:r>
          </a:p>
        </p:txBody>
      </p:sp>
      <p:sp>
        <p:nvSpPr>
          <p:cNvPr id="18" name="TextBox 17">
            <a:extLst>
              <a:ext uri="{FF2B5EF4-FFF2-40B4-BE49-F238E27FC236}">
                <a16:creationId xmlns:a16="http://schemas.microsoft.com/office/drawing/2014/main" id="{B61F5EDA-B781-5F4C-AC3E-DDBCFBA9881B}"/>
              </a:ext>
            </a:extLst>
          </p:cNvPr>
          <p:cNvSpPr txBox="1"/>
          <p:nvPr/>
        </p:nvSpPr>
        <p:spPr>
          <a:xfrm>
            <a:off x="8739186" y="1403569"/>
            <a:ext cx="3209922" cy="3847207"/>
          </a:xfrm>
          <a:prstGeom prst="rect">
            <a:avLst/>
          </a:prstGeom>
          <a:noFill/>
        </p:spPr>
        <p:txBody>
          <a:bodyPr wrap="square" rtlCol="0">
            <a:spAutoFit/>
          </a:bodyPr>
          <a:lstStyle/>
          <a:p>
            <a:pPr>
              <a:spcAft>
                <a:spcPts val="600"/>
              </a:spcAft>
            </a:pPr>
            <a:r>
              <a:rPr lang="en-US" dirty="0"/>
              <a:t>These are Organizational goals meant to improve the structure of a business and the company as a whole.</a:t>
            </a:r>
          </a:p>
          <a:p>
            <a:pPr>
              <a:spcAft>
                <a:spcPts val="600"/>
              </a:spcAft>
            </a:pPr>
            <a:r>
              <a:rPr lang="en-US" dirty="0"/>
              <a:t>Understanding organizational goals will assist you in becoming a more effective employee, manager, or business owner.</a:t>
            </a:r>
          </a:p>
          <a:p>
            <a:pPr>
              <a:spcAft>
                <a:spcPts val="600"/>
              </a:spcAft>
            </a:pPr>
            <a:r>
              <a:rPr lang="en-US" dirty="0"/>
              <a:t>When your goals and values relate with the company’s, you will perform at your highest potential.</a:t>
            </a:r>
          </a:p>
        </p:txBody>
      </p:sp>
      <p:grpSp>
        <p:nvGrpSpPr>
          <p:cNvPr id="20" name="Group 19">
            <a:extLst>
              <a:ext uri="{FF2B5EF4-FFF2-40B4-BE49-F238E27FC236}">
                <a16:creationId xmlns:a16="http://schemas.microsoft.com/office/drawing/2014/main" id="{341EA06D-212A-E74C-8A71-44376636E92F}"/>
              </a:ext>
            </a:extLst>
          </p:cNvPr>
          <p:cNvGrpSpPr/>
          <p:nvPr/>
        </p:nvGrpSpPr>
        <p:grpSpPr>
          <a:xfrm>
            <a:off x="0" y="3539332"/>
            <a:ext cx="5443532" cy="3344066"/>
            <a:chOff x="0" y="3539332"/>
            <a:chExt cx="5443532" cy="3344066"/>
          </a:xfrm>
        </p:grpSpPr>
        <p:sp>
          <p:nvSpPr>
            <p:cNvPr id="19" name="Oval Callout 18">
              <a:extLst>
                <a:ext uri="{FF2B5EF4-FFF2-40B4-BE49-F238E27FC236}">
                  <a16:creationId xmlns:a16="http://schemas.microsoft.com/office/drawing/2014/main" id="{692F5387-1618-BE43-BD3E-844829D4D021}"/>
                </a:ext>
              </a:extLst>
            </p:cNvPr>
            <p:cNvSpPr/>
            <p:nvPr/>
          </p:nvSpPr>
          <p:spPr>
            <a:xfrm>
              <a:off x="2428869" y="3850479"/>
              <a:ext cx="3014663" cy="208597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 the next slide you will see an example of a department of human services mission and visions.</a:t>
              </a:r>
            </a:p>
          </p:txBody>
        </p:sp>
        <p:pic>
          <p:nvPicPr>
            <p:cNvPr id="9218" name="Picture 2" descr="Bitmoji Image">
              <a:extLst>
                <a:ext uri="{FF2B5EF4-FFF2-40B4-BE49-F238E27FC236}">
                  <a16:creationId xmlns:a16="http://schemas.microsoft.com/office/drawing/2014/main" id="{070E2268-8C29-4645-9052-20DFAEAD5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39332"/>
              <a:ext cx="3344066" cy="334406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Audio 20">
            <a:hlinkClick r:id="" action="ppaction://media"/>
            <a:extLst>
              <a:ext uri="{FF2B5EF4-FFF2-40B4-BE49-F238E27FC236}">
                <a16:creationId xmlns:a16="http://schemas.microsoft.com/office/drawing/2014/main" id="{8CCEC4A4-E8AC-6B47-8647-DD0CF80CC2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97040389"/>
      </p:ext>
    </p:extLst>
  </p:cSld>
  <p:clrMapOvr>
    <a:masterClrMapping/>
  </p:clrMapOvr>
  <mc:AlternateContent xmlns:mc="http://schemas.openxmlformats.org/markup-compatibility/2006">
    <mc:Choice xmlns:p14="http://schemas.microsoft.com/office/powerpoint/2010/main" Requires="p14">
      <p:transition spd="slow" p14:dur="2000" advTm="73249"/>
    </mc:Choice>
    <mc:Fallback>
      <p:transition spd="slow" advTm="7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1"/>
                </p:tgtEl>
              </p:cMediaNode>
            </p:audio>
          </p:childTnLst>
        </p:cTn>
      </p:par>
    </p:tnLst>
    <p:bldLst>
      <p:bldP spid="2" grpId="0"/>
      <p:bldP spid="9" grpId="0" animBg="1"/>
      <p:bldP spid="10" grpId="0" animBg="1"/>
      <p:bldP spid="11" grpId="0" animBg="1"/>
      <p:bldP spid="12" grpId="0" animBg="1"/>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06CF-71FD-0B4F-AA06-224B2DE6DC23}"/>
              </a:ext>
            </a:extLst>
          </p:cNvPr>
          <p:cNvSpPr>
            <a:spLocks noGrp="1"/>
          </p:cNvSpPr>
          <p:nvPr>
            <p:ph type="title"/>
          </p:nvPr>
        </p:nvSpPr>
        <p:spPr>
          <a:xfrm>
            <a:off x="1371600" y="342900"/>
            <a:ext cx="9601200" cy="1485900"/>
          </a:xfrm>
        </p:spPr>
        <p:txBody>
          <a:bodyPr>
            <a:normAutofit/>
          </a:bodyPr>
          <a:lstStyle/>
          <a:p>
            <a:pPr algn="ctr"/>
            <a:r>
              <a:rPr lang="en-US" dirty="0">
                <a:solidFill>
                  <a:srgbClr val="0070C0"/>
                </a:solidFill>
              </a:rPr>
              <a:t>Core Purpose</a:t>
            </a:r>
            <a:br>
              <a:rPr lang="en-US" dirty="0">
                <a:solidFill>
                  <a:srgbClr val="0070C0"/>
                </a:solidFill>
              </a:rPr>
            </a:br>
            <a:r>
              <a:rPr lang="en-US" sz="2000" dirty="0">
                <a:solidFill>
                  <a:srgbClr val="0070C0"/>
                </a:solidFill>
              </a:rPr>
              <a:t>To care for and enrich the lives of children, families and individuals in our community.</a:t>
            </a:r>
            <a:endParaRPr lang="en-US" dirty="0">
              <a:solidFill>
                <a:srgbClr val="0070C0"/>
              </a:solidFill>
            </a:endParaRPr>
          </a:p>
        </p:txBody>
      </p:sp>
      <p:sp>
        <p:nvSpPr>
          <p:cNvPr id="3" name="Content Placeholder 2">
            <a:extLst>
              <a:ext uri="{FF2B5EF4-FFF2-40B4-BE49-F238E27FC236}">
                <a16:creationId xmlns:a16="http://schemas.microsoft.com/office/drawing/2014/main" id="{8EC60083-A27C-A148-8E6E-DCED845792A7}"/>
              </a:ext>
            </a:extLst>
          </p:cNvPr>
          <p:cNvSpPr>
            <a:spLocks noGrp="1"/>
          </p:cNvSpPr>
          <p:nvPr>
            <p:ph idx="1"/>
          </p:nvPr>
        </p:nvSpPr>
        <p:spPr>
          <a:xfrm>
            <a:off x="1371600" y="1828800"/>
            <a:ext cx="9601200" cy="4786313"/>
          </a:xfrm>
        </p:spPr>
        <p:txBody>
          <a:bodyPr>
            <a:normAutofit fontScale="92500" lnSpcReduction="20000"/>
          </a:bodyPr>
          <a:lstStyle/>
          <a:p>
            <a:pPr marL="0" indent="0">
              <a:buNone/>
            </a:pPr>
            <a:r>
              <a:rPr lang="en-US" sz="1800" b="1" dirty="0">
                <a:solidFill>
                  <a:srgbClr val="0070C0"/>
                </a:solidFill>
              </a:rPr>
              <a:t>Vision</a:t>
            </a:r>
          </a:p>
          <a:p>
            <a:pPr marL="0" indent="0">
              <a:buNone/>
            </a:pPr>
            <a:r>
              <a:rPr lang="en-US" sz="1800" dirty="0"/>
              <a:t>We create remarkable experiences building resiliency, safety, value and respect. We are passionate and committed to transforming the lives of those we serve and those who serve.</a:t>
            </a:r>
          </a:p>
          <a:p>
            <a:pPr marL="0" indent="0">
              <a:buNone/>
            </a:pPr>
            <a:r>
              <a:rPr lang="en-US" sz="1800" b="1" dirty="0">
                <a:solidFill>
                  <a:srgbClr val="0070C0"/>
                </a:solidFill>
              </a:rPr>
              <a:t>Mission</a:t>
            </a:r>
          </a:p>
          <a:p>
            <a:pPr marL="0" indent="0">
              <a:buNone/>
            </a:pPr>
            <a:r>
              <a:rPr lang="en-US" sz="1800" dirty="0"/>
              <a:t>We partner with children, individuals, families and the community to provide customer-centered services, ensuring safe, protected and permanent homes for children and employment preparation for adults.</a:t>
            </a:r>
          </a:p>
          <a:p>
            <a:pPr marL="0" indent="0">
              <a:buNone/>
            </a:pPr>
            <a:r>
              <a:rPr lang="en-US" sz="1900" b="1" dirty="0">
                <a:solidFill>
                  <a:srgbClr val="0070C0"/>
                </a:solidFill>
              </a:rPr>
              <a:t>Core Values</a:t>
            </a:r>
          </a:p>
          <a:p>
            <a:pPr marL="0" indent="0">
              <a:buNone/>
            </a:pPr>
            <a:r>
              <a:rPr lang="en-US" sz="1800" b="1" dirty="0">
                <a:solidFill>
                  <a:srgbClr val="0070C0"/>
                </a:solidFill>
              </a:rPr>
              <a:t>Integrity</a:t>
            </a:r>
            <a:r>
              <a:rPr lang="en-US" sz="1800" dirty="0"/>
              <a:t> – We do what we say</a:t>
            </a:r>
          </a:p>
          <a:p>
            <a:pPr marL="0" indent="0">
              <a:buNone/>
            </a:pPr>
            <a:r>
              <a:rPr lang="en-US" sz="1800" b="1" dirty="0">
                <a:solidFill>
                  <a:srgbClr val="0070C0"/>
                </a:solidFill>
              </a:rPr>
              <a:t>Open Communication </a:t>
            </a:r>
            <a:r>
              <a:rPr lang="en-US" sz="1800" dirty="0"/>
              <a:t>– We timely transfer information, ensuring understanding.</a:t>
            </a:r>
          </a:p>
          <a:p>
            <a:pPr marL="0" indent="0">
              <a:buNone/>
            </a:pPr>
            <a:r>
              <a:rPr lang="en-US" sz="1800" b="1" dirty="0">
                <a:solidFill>
                  <a:srgbClr val="0070C0"/>
                </a:solidFill>
              </a:rPr>
              <a:t>Accountability</a:t>
            </a:r>
            <a:r>
              <a:rPr lang="en-US" sz="1800" dirty="0"/>
              <a:t> – We take responsibility.</a:t>
            </a:r>
          </a:p>
          <a:p>
            <a:pPr marL="0" indent="0">
              <a:buNone/>
            </a:pPr>
            <a:r>
              <a:rPr lang="en-US" sz="1800" b="1" dirty="0">
                <a:solidFill>
                  <a:srgbClr val="0070C0"/>
                </a:solidFill>
              </a:rPr>
              <a:t>Innovation</a:t>
            </a:r>
            <a:r>
              <a:rPr lang="en-US" sz="1800" dirty="0"/>
              <a:t> – We embrace new and creative ideas to find solutions that meet ever-evolving requirements and increasing workloads.</a:t>
            </a:r>
          </a:p>
          <a:p>
            <a:pPr marL="0" indent="0">
              <a:buNone/>
            </a:pPr>
            <a:r>
              <a:rPr lang="en-US" sz="1800" b="1" dirty="0">
                <a:solidFill>
                  <a:srgbClr val="0070C0"/>
                </a:solidFill>
              </a:rPr>
              <a:t>Service Excellence </a:t>
            </a:r>
            <a:r>
              <a:rPr lang="en-US" sz="1800" dirty="0"/>
              <a:t>– We provide professional and timely services that meet the needs of others.</a:t>
            </a:r>
          </a:p>
          <a:p>
            <a:pPr marL="0" indent="0">
              <a:buNone/>
            </a:pPr>
            <a:r>
              <a:rPr lang="en-US" sz="1800" b="1" dirty="0">
                <a:solidFill>
                  <a:srgbClr val="0070C0"/>
                </a:solidFill>
              </a:rPr>
              <a:t>Growth</a:t>
            </a:r>
            <a:r>
              <a:rPr lang="en-US" sz="1800" dirty="0"/>
              <a:t> – We commit to continued transformation.</a:t>
            </a:r>
          </a:p>
        </p:txBody>
      </p:sp>
      <p:pic>
        <p:nvPicPr>
          <p:cNvPr id="6" name="Audio 5">
            <a:hlinkClick r:id="" action="ppaction://media"/>
            <a:extLst>
              <a:ext uri="{FF2B5EF4-FFF2-40B4-BE49-F238E27FC236}">
                <a16:creationId xmlns:a16="http://schemas.microsoft.com/office/drawing/2014/main" id="{A26A7DFA-5FAC-1247-992B-43C6257757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90531904"/>
      </p:ext>
    </p:extLst>
  </p:cSld>
  <p:clrMapOvr>
    <a:masterClrMapping/>
  </p:clrMapOvr>
  <mc:AlternateContent xmlns:mc="http://schemas.openxmlformats.org/markup-compatibility/2006">
    <mc:Choice xmlns:p14="http://schemas.microsoft.com/office/powerpoint/2010/main" Requires="p14">
      <p:transition spd="slow" p14:dur="2000" advTm="76404"/>
    </mc:Choice>
    <mc:Fallback>
      <p:transition spd="slow" advTm="7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dissolv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dissolv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dissolv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dissolv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dissolve">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dissolve">
                                      <p:cBhvr>
                                        <p:cTn id="6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90200-98DC-E34A-9E30-529C7E5FED88}"/>
              </a:ext>
            </a:extLst>
          </p:cNvPr>
          <p:cNvSpPr>
            <a:spLocks noGrp="1"/>
          </p:cNvSpPr>
          <p:nvPr>
            <p:ph type="title"/>
          </p:nvPr>
        </p:nvSpPr>
        <p:spPr/>
        <p:txBody>
          <a:bodyPr>
            <a:normAutofit fontScale="90000"/>
          </a:bodyPr>
          <a:lstStyle/>
          <a:p>
            <a:r>
              <a:rPr lang="en-US" dirty="0"/>
              <a:t>Now that you have seen how an organization has a plan for its future…</a:t>
            </a:r>
            <a:br>
              <a:rPr lang="en-US" dirty="0"/>
            </a:br>
            <a:r>
              <a:rPr lang="en-US" dirty="0"/>
              <a:t>What about yours?</a:t>
            </a:r>
          </a:p>
        </p:txBody>
      </p:sp>
      <p:sp>
        <p:nvSpPr>
          <p:cNvPr id="3" name="Content Placeholder 2">
            <a:extLst>
              <a:ext uri="{FF2B5EF4-FFF2-40B4-BE49-F238E27FC236}">
                <a16:creationId xmlns:a16="http://schemas.microsoft.com/office/drawing/2014/main" id="{0D41D91B-4617-1643-8EBC-70994C4C1B38}"/>
              </a:ext>
            </a:extLst>
          </p:cNvPr>
          <p:cNvSpPr>
            <a:spLocks noGrp="1"/>
          </p:cNvSpPr>
          <p:nvPr>
            <p:ph idx="1"/>
          </p:nvPr>
        </p:nvSpPr>
        <p:spPr>
          <a:xfrm>
            <a:off x="1371600" y="2895601"/>
            <a:ext cx="9601200" cy="3581400"/>
          </a:xfrm>
        </p:spPr>
        <p:txBody>
          <a:bodyPr/>
          <a:lstStyle/>
          <a:p>
            <a:pPr marL="0" indent="0">
              <a:buNone/>
            </a:pPr>
            <a:r>
              <a:rPr lang="en-US" b="1" dirty="0">
                <a:latin typeface="Aharoni" panose="02010803020104030203" pitchFamily="2" charset="-79"/>
                <a:cs typeface="Aharoni" panose="02010803020104030203" pitchFamily="2" charset="-79"/>
              </a:rPr>
              <a:t>Your Employment Goals: </a:t>
            </a:r>
            <a:r>
              <a:rPr lang="en-US" dirty="0"/>
              <a:t>This will help you have a sense of purpose and feel motivated. Personal and professional goals are important . Consequently, employees establish personal goals during an annual review, but the creation and review of goals can help increase an employee’s success in the workplace.</a:t>
            </a:r>
          </a:p>
          <a:p>
            <a:pPr marL="0" indent="0">
              <a:buNone/>
            </a:pPr>
            <a:r>
              <a:rPr lang="en-US" dirty="0"/>
              <a:t>Employee goals can include earning a promotion, gaining more responsibilities, acting as a project manager, gaining more clients for the company, or earning a company bonus.</a:t>
            </a:r>
          </a:p>
          <a:p>
            <a:pPr marL="0" indent="0">
              <a:buNone/>
            </a:pPr>
            <a:r>
              <a:rPr lang="en-US" dirty="0"/>
              <a:t>Goal setting is a powerful process for thinking about your ideal future and motivating yourself to turn your vision of this into reality.</a:t>
            </a:r>
          </a:p>
        </p:txBody>
      </p:sp>
      <p:pic>
        <p:nvPicPr>
          <p:cNvPr id="4" name="Audio 3">
            <a:hlinkClick r:id="" action="ppaction://media"/>
            <a:extLst>
              <a:ext uri="{FF2B5EF4-FFF2-40B4-BE49-F238E27FC236}">
                <a16:creationId xmlns:a16="http://schemas.microsoft.com/office/drawing/2014/main" id="{EBF62520-F46B-A143-AFAA-A6FF8633AE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68941221"/>
      </p:ext>
    </p:extLst>
  </p:cSld>
  <p:clrMapOvr>
    <a:masterClrMapping/>
  </p:clrMapOvr>
  <mc:AlternateContent xmlns:mc="http://schemas.openxmlformats.org/markup-compatibility/2006">
    <mc:Choice xmlns:p14="http://schemas.microsoft.com/office/powerpoint/2010/main" Requires="p14">
      <p:transition spd="slow" p14:dur="2000" advTm="46865"/>
    </mc:Choice>
    <mc:Fallback>
      <p:transition spd="slow" advTm="4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603B-647D-0747-B202-3F9469279CF6}"/>
              </a:ext>
            </a:extLst>
          </p:cNvPr>
          <p:cNvSpPr>
            <a:spLocks noGrp="1"/>
          </p:cNvSpPr>
          <p:nvPr>
            <p:ph type="title"/>
          </p:nvPr>
        </p:nvSpPr>
        <p:spPr/>
        <p:txBody>
          <a:bodyPr/>
          <a:lstStyle/>
          <a:p>
            <a:r>
              <a:rPr lang="en-US" dirty="0"/>
              <a:t>Types of Goals</a:t>
            </a:r>
          </a:p>
        </p:txBody>
      </p:sp>
      <p:sp>
        <p:nvSpPr>
          <p:cNvPr id="3" name="Content Placeholder 2">
            <a:extLst>
              <a:ext uri="{FF2B5EF4-FFF2-40B4-BE49-F238E27FC236}">
                <a16:creationId xmlns:a16="http://schemas.microsoft.com/office/drawing/2014/main" id="{1E2DEFC0-C246-C841-A9DA-DDD2A75CC641}"/>
              </a:ext>
            </a:extLst>
          </p:cNvPr>
          <p:cNvSpPr>
            <a:spLocks noGrp="1"/>
          </p:cNvSpPr>
          <p:nvPr>
            <p:ph idx="1"/>
          </p:nvPr>
        </p:nvSpPr>
        <p:spPr>
          <a:xfrm>
            <a:off x="1371600" y="1638300"/>
            <a:ext cx="9601200" cy="4819650"/>
          </a:xfrm>
        </p:spPr>
        <p:txBody>
          <a:bodyPr>
            <a:normAutofit fontScale="92500" lnSpcReduction="10000"/>
          </a:bodyPr>
          <a:lstStyle/>
          <a:p>
            <a:pPr marL="0" indent="0">
              <a:buNone/>
            </a:pPr>
            <a:r>
              <a:rPr lang="en-US" sz="2400" dirty="0"/>
              <a:t>Goals are generally categorized as either short-term goals or long-term goals.</a:t>
            </a:r>
          </a:p>
          <a:p>
            <a:pPr marL="0" indent="0">
              <a:buNone/>
            </a:pPr>
            <a:r>
              <a:rPr lang="en-US" b="1" dirty="0">
                <a:solidFill>
                  <a:srgbClr val="0070C0"/>
                </a:solidFill>
              </a:rPr>
              <a:t>Short-term Employment Goals</a:t>
            </a:r>
          </a:p>
          <a:p>
            <a:r>
              <a:rPr lang="en-US" dirty="0"/>
              <a:t>Goals that are accomplished within 30 days and up to one year.</a:t>
            </a:r>
          </a:p>
          <a:p>
            <a:r>
              <a:rPr lang="en-US" dirty="0"/>
              <a:t>Like stepping-stones, will get you where you ultimately want to be.</a:t>
            </a:r>
          </a:p>
          <a:p>
            <a:r>
              <a:rPr lang="en-US" dirty="0"/>
              <a:t>What is your destination? Where will your short-term goals lead you?</a:t>
            </a:r>
          </a:p>
          <a:p>
            <a:endParaRPr lang="en-US" dirty="0"/>
          </a:p>
          <a:p>
            <a:pPr marL="0" indent="0">
              <a:buNone/>
            </a:pPr>
            <a:r>
              <a:rPr lang="en-US" b="1" dirty="0">
                <a:solidFill>
                  <a:srgbClr val="0070C0"/>
                </a:solidFill>
              </a:rPr>
              <a:t>Long-term Career Goals</a:t>
            </a:r>
          </a:p>
          <a:p>
            <a:r>
              <a:rPr lang="en-US" dirty="0"/>
              <a:t>Career goals that can take more than one year to accomplish.</a:t>
            </a:r>
          </a:p>
          <a:p>
            <a:r>
              <a:rPr lang="en-US" dirty="0"/>
              <a:t>Understand that obstacles may occur on your way to achieving your long-term goal, adjustments may need to be made in order to overcome these potential obstacles. Be flexible, stay motivated.</a:t>
            </a:r>
          </a:p>
          <a:p>
            <a:r>
              <a:rPr lang="en-US" dirty="0"/>
              <a:t>Imagine the future you want. Where do you want to work? Where do you want to live? Where do you want to retire?</a:t>
            </a:r>
          </a:p>
          <a:p>
            <a:pPr marL="0" indent="0">
              <a:buNone/>
            </a:pPr>
            <a:endParaRPr lang="en-US" dirty="0"/>
          </a:p>
        </p:txBody>
      </p:sp>
      <p:pic>
        <p:nvPicPr>
          <p:cNvPr id="10242" name="Picture 2" descr="Bitmoji Image">
            <a:extLst>
              <a:ext uri="{FF2B5EF4-FFF2-40B4-BE49-F238E27FC236}">
                <a16:creationId xmlns:a16="http://schemas.microsoft.com/office/drawing/2014/main" id="{BA594E28-63BF-5C49-AC65-569ECDF99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312" y="1425576"/>
            <a:ext cx="3380176" cy="339724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C7F97A4-BBD1-974B-8704-A0603A6CEB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44473206"/>
      </p:ext>
    </p:extLst>
  </p:cSld>
  <p:clrMapOvr>
    <a:masterClrMapping/>
  </p:clrMapOvr>
  <mc:AlternateContent xmlns:mc="http://schemas.openxmlformats.org/markup-compatibility/2006">
    <mc:Choice xmlns:p14="http://schemas.microsoft.com/office/powerpoint/2010/main" Requires="p14">
      <p:transition spd="slow" p14:dur="2000" advTm="47406"/>
    </mc:Choice>
    <mc:Fallback>
      <p:transition spd="slow" advTm="4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ssolve">
                                      <p:cBhvr>
                                        <p:cTn id="28" dur="500"/>
                                        <p:tgtEl>
                                          <p:spTgt spid="3">
                                            <p:txEl>
                                              <p:pRg st="3" end="3"/>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dissolve">
                                      <p:cBhvr>
                                        <p:cTn id="39" dur="500"/>
                                        <p:tgtEl>
                                          <p:spTgt spid="3">
                                            <p:txEl>
                                              <p:pRg st="7" end="7"/>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dissolv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all painted with an arrow and a dartboard">
            <a:extLst>
              <a:ext uri="{FF2B5EF4-FFF2-40B4-BE49-F238E27FC236}">
                <a16:creationId xmlns:a16="http://schemas.microsoft.com/office/drawing/2014/main" id="{677D9845-FF3B-4E5E-9EE2-A23A12814425}"/>
              </a:ext>
            </a:extLst>
          </p:cNvPr>
          <p:cNvPicPr>
            <a:picLocks noChangeAspect="1"/>
          </p:cNvPicPr>
          <p:nvPr/>
        </p:nvPicPr>
        <p:blipFill rotWithShape="1">
          <a:blip r:embed="rId5"/>
          <a:srcRect l="54402"/>
          <a:stretch/>
        </p:blipFill>
        <p:spPr>
          <a:xfrm>
            <a:off x="-1" y="10"/>
            <a:ext cx="4373546" cy="6857990"/>
          </a:xfrm>
          <a:prstGeom prst="rect">
            <a:avLst/>
          </a:prstGeom>
        </p:spPr>
      </p:pic>
      <p:sp>
        <p:nvSpPr>
          <p:cNvPr id="11" name="Rectangle 10">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C23AB25-C5F1-8A44-82C4-E5C331057D2D}"/>
              </a:ext>
            </a:extLst>
          </p:cNvPr>
          <p:cNvSpPr>
            <a:spLocks noGrp="1"/>
          </p:cNvSpPr>
          <p:nvPr>
            <p:ph idx="1"/>
          </p:nvPr>
        </p:nvSpPr>
        <p:spPr>
          <a:xfrm>
            <a:off x="4803981" y="371616"/>
            <a:ext cx="6176776" cy="3471675"/>
          </a:xfrm>
        </p:spPr>
        <p:txBody>
          <a:bodyPr>
            <a:normAutofit fontScale="85000" lnSpcReduction="20000"/>
          </a:bodyPr>
          <a:lstStyle/>
          <a:p>
            <a:pPr>
              <a:buFont typeface="Wingdings" pitchFamily="2" charset="2"/>
              <a:buChar char="Ø"/>
            </a:pPr>
            <a:r>
              <a:rPr lang="en-US" dirty="0"/>
              <a:t>Can be achieved within 30 days or up to one year</a:t>
            </a:r>
          </a:p>
          <a:p>
            <a:pPr>
              <a:buFont typeface="Wingdings" pitchFamily="2" charset="2"/>
              <a:buChar char="Ø"/>
            </a:pPr>
            <a:r>
              <a:rPr lang="en-US" dirty="0"/>
              <a:t>Short-term goals pave the way towards your long-term success.</a:t>
            </a:r>
          </a:p>
          <a:p>
            <a:pPr>
              <a:buFont typeface="Wingdings" pitchFamily="2" charset="2"/>
              <a:buChar char="Ø"/>
            </a:pPr>
            <a:r>
              <a:rPr lang="en-US" dirty="0"/>
              <a:t>Benefits of short-term goals:</a:t>
            </a:r>
          </a:p>
          <a:p>
            <a:pPr lvl="1"/>
            <a:r>
              <a:rPr lang="en-US" dirty="0"/>
              <a:t>Decreases procrastination since you can begin accomplishing little goals today</a:t>
            </a:r>
          </a:p>
          <a:p>
            <a:pPr lvl="1"/>
            <a:r>
              <a:rPr lang="en-US" dirty="0"/>
              <a:t>Builds momentum towards completing larger goals</a:t>
            </a:r>
          </a:p>
          <a:p>
            <a:pPr lvl="1"/>
            <a:r>
              <a:rPr lang="en-US" dirty="0"/>
              <a:t>Keeps you motivated and focused on achieving your goals</a:t>
            </a:r>
          </a:p>
          <a:p>
            <a:pPr lvl="1"/>
            <a:r>
              <a:rPr lang="en-US" dirty="0"/>
              <a:t>You feel a sense of success and accomplishment with every goal you reach</a:t>
            </a:r>
          </a:p>
          <a:p>
            <a:pPr lvl="1"/>
            <a:r>
              <a:rPr lang="en-US" dirty="0"/>
              <a:t>You feel accomplished when you attain small goals and you get closer to reaching your long-term goal</a:t>
            </a:r>
          </a:p>
          <a:p>
            <a:pPr lvl="1"/>
            <a:endParaRPr lang="en-US" dirty="0"/>
          </a:p>
        </p:txBody>
      </p:sp>
      <p:sp>
        <p:nvSpPr>
          <p:cNvPr id="7" name="Content Placeholder 2">
            <a:extLst>
              <a:ext uri="{FF2B5EF4-FFF2-40B4-BE49-F238E27FC236}">
                <a16:creationId xmlns:a16="http://schemas.microsoft.com/office/drawing/2014/main" id="{D43FE906-A3AE-354B-A3A7-E9B915244841}"/>
              </a:ext>
            </a:extLst>
          </p:cNvPr>
          <p:cNvSpPr txBox="1">
            <a:spLocks/>
          </p:cNvSpPr>
          <p:nvPr/>
        </p:nvSpPr>
        <p:spPr>
          <a:xfrm>
            <a:off x="4803981" y="3627254"/>
            <a:ext cx="6176776" cy="14859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itchFamily="2" charset="2"/>
              <a:buChar char="Ø"/>
            </a:pPr>
            <a:r>
              <a:rPr lang="en-US" sz="1700" dirty="0"/>
              <a:t>Examples:</a:t>
            </a:r>
          </a:p>
          <a:p>
            <a:pPr lvl="1"/>
            <a:r>
              <a:rPr lang="en-US" sz="1700" dirty="0"/>
              <a:t>Completing the Employment Zone Workshop</a:t>
            </a:r>
          </a:p>
          <a:p>
            <a:pPr lvl="1"/>
            <a:r>
              <a:rPr lang="en-US" sz="1700" dirty="0"/>
              <a:t>Finding an entry-level position</a:t>
            </a:r>
          </a:p>
          <a:p>
            <a:pPr lvl="1"/>
            <a:r>
              <a:rPr lang="en-US" sz="1700" dirty="0"/>
              <a:t>Completing my AA degree</a:t>
            </a:r>
          </a:p>
        </p:txBody>
      </p:sp>
      <p:sp>
        <p:nvSpPr>
          <p:cNvPr id="8" name="Title 1">
            <a:extLst>
              <a:ext uri="{FF2B5EF4-FFF2-40B4-BE49-F238E27FC236}">
                <a16:creationId xmlns:a16="http://schemas.microsoft.com/office/drawing/2014/main" id="{5B579B00-50AD-274B-B1A6-069691646215}"/>
              </a:ext>
            </a:extLst>
          </p:cNvPr>
          <p:cNvSpPr txBox="1">
            <a:spLocks/>
          </p:cNvSpPr>
          <p:nvPr/>
        </p:nvSpPr>
        <p:spPr>
          <a:xfrm>
            <a:off x="4796715" y="5113154"/>
            <a:ext cx="7200714" cy="66170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2000" dirty="0"/>
              <a:t>Long-term goals are important when setting goals, but you rarely get there without first beginning with short-term goals.</a:t>
            </a:r>
            <a:endParaRPr lang="en-US" sz="2800" dirty="0"/>
          </a:p>
        </p:txBody>
      </p:sp>
      <p:sp>
        <p:nvSpPr>
          <p:cNvPr id="2" name="Title 1">
            <a:extLst>
              <a:ext uri="{FF2B5EF4-FFF2-40B4-BE49-F238E27FC236}">
                <a16:creationId xmlns:a16="http://schemas.microsoft.com/office/drawing/2014/main" id="{AB899F8D-E3A6-8646-944B-4658E0B0DA0B}"/>
              </a:ext>
            </a:extLst>
          </p:cNvPr>
          <p:cNvSpPr>
            <a:spLocks noGrp="1"/>
          </p:cNvSpPr>
          <p:nvPr>
            <p:ph type="title"/>
          </p:nvPr>
        </p:nvSpPr>
        <p:spPr>
          <a:xfrm>
            <a:off x="150897" y="371616"/>
            <a:ext cx="6176776" cy="1485900"/>
          </a:xfrm>
        </p:spPr>
        <p:txBody>
          <a:bodyPr>
            <a:normAutofit/>
          </a:bodyPr>
          <a:lstStyle/>
          <a:p>
            <a:r>
              <a:rPr lang="en-US" dirty="0"/>
              <a:t>Short-Term Goals</a:t>
            </a:r>
          </a:p>
        </p:txBody>
      </p:sp>
      <p:sp>
        <p:nvSpPr>
          <p:cNvPr id="10" name="Title 1">
            <a:extLst>
              <a:ext uri="{FF2B5EF4-FFF2-40B4-BE49-F238E27FC236}">
                <a16:creationId xmlns:a16="http://schemas.microsoft.com/office/drawing/2014/main" id="{DE0E6810-076D-434D-AA48-CC8C2A94C8AA}"/>
              </a:ext>
            </a:extLst>
          </p:cNvPr>
          <p:cNvSpPr txBox="1">
            <a:spLocks/>
          </p:cNvSpPr>
          <p:nvPr/>
        </p:nvSpPr>
        <p:spPr>
          <a:xfrm>
            <a:off x="4803981" y="5865631"/>
            <a:ext cx="7200714" cy="66170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2000" dirty="0">
                <a:solidFill>
                  <a:srgbClr val="0070C0"/>
                </a:solidFill>
              </a:rPr>
              <a:t>Next, this video will provide more information on the importance of setting short-term goals.</a:t>
            </a:r>
            <a:endParaRPr lang="en-US" sz="2800" dirty="0">
              <a:solidFill>
                <a:srgbClr val="0070C0"/>
              </a:solidFill>
            </a:endParaRPr>
          </a:p>
        </p:txBody>
      </p:sp>
      <p:pic>
        <p:nvPicPr>
          <p:cNvPr id="4" name="Audio 3">
            <a:hlinkClick r:id="" action="ppaction://media"/>
            <a:extLst>
              <a:ext uri="{FF2B5EF4-FFF2-40B4-BE49-F238E27FC236}">
                <a16:creationId xmlns:a16="http://schemas.microsoft.com/office/drawing/2014/main" id="{CFEE33AF-913D-0943-A29F-F4A3BCD876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07502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2848"/>
    </mc:Choice>
    <mc:Fallback>
      <p:transition spd="slow" advTm="6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dissolv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dissolv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dissolv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 calcmode="lin" valueType="num">
                                      <p:cBhvr additive="base">
                                        <p:cTn id="5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7">
                                            <p:txEl>
                                              <p:pRg st="1" end="1"/>
                                            </p:txEl>
                                          </p:spTgt>
                                        </p:tgtEl>
                                        <p:attrNameLst>
                                          <p:attrName>style.visibility</p:attrName>
                                        </p:attrNameLst>
                                      </p:cBhvr>
                                      <p:to>
                                        <p:strVal val="visible"/>
                                      </p:to>
                                    </p:set>
                                    <p:animEffect transition="in" filter="dissolve">
                                      <p:cBhvr>
                                        <p:cTn id="63" dur="500"/>
                                        <p:tgtEl>
                                          <p:spTgt spid="7">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7">
                                            <p:txEl>
                                              <p:pRg st="2" end="2"/>
                                            </p:txEl>
                                          </p:spTgt>
                                        </p:tgtEl>
                                        <p:attrNameLst>
                                          <p:attrName>style.visibility</p:attrName>
                                        </p:attrNameLst>
                                      </p:cBhvr>
                                      <p:to>
                                        <p:strVal val="visible"/>
                                      </p:to>
                                    </p:set>
                                    <p:animEffect transition="in" filter="dissolve">
                                      <p:cBhvr>
                                        <p:cTn id="68" dur="500"/>
                                        <p:tgtEl>
                                          <p:spTgt spid="7">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Effect transition="in" filter="dissolve">
                                      <p:cBhvr>
                                        <p:cTn id="73" dur="500"/>
                                        <p:tgtEl>
                                          <p:spTgt spid="7">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8">
                                            <p:txEl>
                                              <p:pRg st="0" end="0"/>
                                            </p:txEl>
                                          </p:spTgt>
                                        </p:tgtEl>
                                        <p:attrNameLst>
                                          <p:attrName>style.visibility</p:attrName>
                                        </p:attrNameLst>
                                      </p:cBhvr>
                                      <p:to>
                                        <p:strVal val="visible"/>
                                      </p:to>
                                    </p:set>
                                    <p:animEffect transition="in" filter="dissolve">
                                      <p:cBhvr>
                                        <p:cTn id="78" dur="500"/>
                                        <p:tgtEl>
                                          <p:spTgt spid="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10">
                                            <p:txEl>
                                              <p:pRg st="0" end="0"/>
                                            </p:txEl>
                                          </p:spTgt>
                                        </p:tgtEl>
                                        <p:attrNameLst>
                                          <p:attrName>style.visibility</p:attrName>
                                        </p:attrNameLst>
                                      </p:cBhvr>
                                      <p:to>
                                        <p:strVal val="visible"/>
                                      </p:to>
                                    </p:set>
                                    <p:animEffect transition="in" filter="dissolve">
                                      <p:cBhvr>
                                        <p:cTn id="8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Speech To Change Your Life Today! Admiral McRaven &quot;Make Your Bed&quot; Motivational Words Of Wisdom">
            <a:hlinkClick r:id="" action="ppaction://media"/>
            <a:extLst>
              <a:ext uri="{FF2B5EF4-FFF2-40B4-BE49-F238E27FC236}">
                <a16:creationId xmlns:a16="http://schemas.microsoft.com/office/drawing/2014/main" id="{22496344-535C-E941-9FF9-C7BFCC7F1EBD}"/>
              </a:ext>
            </a:extLst>
          </p:cNvPr>
          <p:cNvPicPr>
            <a:picLocks noRot="1" noChangeAspect="1"/>
          </p:cNvPicPr>
          <p:nvPr>
            <a:videoFile r:link="rId1"/>
          </p:nvPr>
        </p:nvPicPr>
        <p:blipFill>
          <a:blip r:embed="rId3"/>
          <a:stretch>
            <a:fillRect/>
          </a:stretch>
        </p:blipFill>
        <p:spPr>
          <a:xfrm>
            <a:off x="1038478" y="571500"/>
            <a:ext cx="10320085" cy="5830848"/>
          </a:xfrm>
          <a:prstGeom prst="rect">
            <a:avLst/>
          </a:prstGeom>
        </p:spPr>
      </p:pic>
    </p:spTree>
    <p:extLst>
      <p:ext uri="{BB962C8B-B14F-4D97-AF65-F5344CB8AC3E}">
        <p14:creationId xmlns:p14="http://schemas.microsoft.com/office/powerpoint/2010/main" val="3705886511"/>
      </p:ext>
    </p:extLst>
  </p:cSld>
  <p:clrMapOvr>
    <a:masterClrMapping/>
  </p:clrMapOvr>
  <mc:AlternateContent xmlns:mc="http://schemas.openxmlformats.org/markup-compatibility/2006">
    <mc:Choice xmlns:p14="http://schemas.microsoft.com/office/powerpoint/2010/main" Requires="p14">
      <p:transition spd="slow" p14:dur="2000" advTm="358343"/>
    </mc:Choice>
    <mc:Fallback>
      <p:transition spd="slow" advTm="35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7" objId="4"/>
        <p14:stopEvt time="358343"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F7B7-235A-C341-93CF-173725AFFBA2}"/>
              </a:ext>
            </a:extLst>
          </p:cNvPr>
          <p:cNvSpPr>
            <a:spLocks noGrp="1"/>
          </p:cNvSpPr>
          <p:nvPr>
            <p:ph type="title"/>
          </p:nvPr>
        </p:nvSpPr>
        <p:spPr>
          <a:xfrm>
            <a:off x="1371600" y="288925"/>
            <a:ext cx="9601200" cy="1485900"/>
          </a:xfrm>
        </p:spPr>
        <p:txBody>
          <a:bodyPr/>
          <a:lstStyle/>
          <a:p>
            <a:r>
              <a:rPr lang="en-US" dirty="0"/>
              <a:t>Long-Term Goals</a:t>
            </a:r>
          </a:p>
        </p:txBody>
      </p:sp>
      <p:sp>
        <p:nvSpPr>
          <p:cNvPr id="3" name="Content Placeholder 2">
            <a:extLst>
              <a:ext uri="{FF2B5EF4-FFF2-40B4-BE49-F238E27FC236}">
                <a16:creationId xmlns:a16="http://schemas.microsoft.com/office/drawing/2014/main" id="{FB6059D5-C73F-A248-B37D-A7B27FBBDE48}"/>
              </a:ext>
            </a:extLst>
          </p:cNvPr>
          <p:cNvSpPr>
            <a:spLocks noGrp="1"/>
          </p:cNvSpPr>
          <p:nvPr>
            <p:ph idx="1"/>
          </p:nvPr>
        </p:nvSpPr>
        <p:spPr>
          <a:xfrm>
            <a:off x="1371600" y="1042988"/>
            <a:ext cx="8358188" cy="5386387"/>
          </a:xfrm>
        </p:spPr>
        <p:txBody>
          <a:bodyPr>
            <a:normAutofit fontScale="92500" lnSpcReduction="20000"/>
          </a:bodyPr>
          <a:lstStyle/>
          <a:p>
            <a:r>
              <a:rPr lang="en-US" dirty="0"/>
              <a:t>Can take one or more years to accomplish</a:t>
            </a:r>
          </a:p>
          <a:p>
            <a:r>
              <a:rPr lang="en-US" dirty="0"/>
              <a:t>Lifetime achievement goals</a:t>
            </a:r>
          </a:p>
          <a:p>
            <a:r>
              <a:rPr lang="en-US" dirty="0"/>
              <a:t>Accomplishing short-term goals will assist you in understanding the goal process and help you organize and achieve your long-term plans.</a:t>
            </a:r>
          </a:p>
          <a:p>
            <a:r>
              <a:rPr lang="en-US" dirty="0"/>
              <a:t>What do you want from your life and how will you get there?</a:t>
            </a:r>
          </a:p>
          <a:p>
            <a:pPr marL="0" indent="0">
              <a:buNone/>
            </a:pPr>
            <a:r>
              <a:rPr lang="en-US" b="1" dirty="0">
                <a:solidFill>
                  <a:srgbClr val="0070C0"/>
                </a:solidFill>
              </a:rPr>
              <a:t>BENEFITS</a:t>
            </a:r>
          </a:p>
          <a:p>
            <a:r>
              <a:rPr lang="en-US" dirty="0"/>
              <a:t>Motivation to achieve</a:t>
            </a:r>
          </a:p>
          <a:p>
            <a:r>
              <a:rPr lang="en-US" dirty="0"/>
              <a:t>Change your life</a:t>
            </a:r>
          </a:p>
          <a:p>
            <a:pPr marL="0" indent="0">
              <a:buNone/>
            </a:pPr>
            <a:r>
              <a:rPr lang="en-US" b="1" dirty="0">
                <a:solidFill>
                  <a:srgbClr val="0070C0"/>
                </a:solidFill>
              </a:rPr>
              <a:t>EXAMPLES</a:t>
            </a:r>
          </a:p>
          <a:p>
            <a:r>
              <a:rPr lang="en-US" dirty="0"/>
              <a:t>A promotion</a:t>
            </a:r>
          </a:p>
          <a:p>
            <a:r>
              <a:rPr lang="en-US" dirty="0"/>
              <a:t>Earning a degree</a:t>
            </a:r>
          </a:p>
          <a:p>
            <a:r>
              <a:rPr lang="en-US" dirty="0"/>
              <a:t>Negotiating a raise</a:t>
            </a:r>
          </a:p>
          <a:p>
            <a:r>
              <a:rPr lang="en-US" dirty="0"/>
              <a:t>Relocating</a:t>
            </a:r>
          </a:p>
          <a:p>
            <a:r>
              <a:rPr lang="en-US" dirty="0"/>
              <a:t>Purchasing a home</a:t>
            </a:r>
          </a:p>
          <a:p>
            <a:r>
              <a:rPr lang="en-US" dirty="0"/>
              <a:t>Purchasing a vacation home</a:t>
            </a:r>
          </a:p>
          <a:p>
            <a:pPr marL="0" indent="0">
              <a:buNone/>
            </a:pPr>
            <a:endParaRPr lang="en-US" dirty="0"/>
          </a:p>
          <a:p>
            <a:endParaRPr lang="en-US" dirty="0"/>
          </a:p>
          <a:p>
            <a:pPr marL="0" indent="0">
              <a:buNone/>
            </a:pPr>
            <a:endParaRPr lang="en-US" b="1" dirty="0">
              <a:solidFill>
                <a:srgbClr val="0070C0"/>
              </a:solidFill>
            </a:endParaRPr>
          </a:p>
        </p:txBody>
      </p:sp>
      <p:grpSp>
        <p:nvGrpSpPr>
          <p:cNvPr id="5" name="Group 4">
            <a:extLst>
              <a:ext uri="{FF2B5EF4-FFF2-40B4-BE49-F238E27FC236}">
                <a16:creationId xmlns:a16="http://schemas.microsoft.com/office/drawing/2014/main" id="{7E33D432-FF23-AB4F-91BF-7EFBC8BDCC29}"/>
              </a:ext>
            </a:extLst>
          </p:cNvPr>
          <p:cNvGrpSpPr/>
          <p:nvPr/>
        </p:nvGrpSpPr>
        <p:grpSpPr>
          <a:xfrm>
            <a:off x="5883273" y="1042988"/>
            <a:ext cx="5903915" cy="5815012"/>
            <a:chOff x="5883273" y="1042988"/>
            <a:chExt cx="5903915" cy="5815012"/>
          </a:xfrm>
        </p:grpSpPr>
        <p:pic>
          <p:nvPicPr>
            <p:cNvPr id="11266" name="Picture 2" descr="Bitmoji Image">
              <a:extLst>
                <a:ext uri="{FF2B5EF4-FFF2-40B4-BE49-F238E27FC236}">
                  <a16:creationId xmlns:a16="http://schemas.microsoft.com/office/drawing/2014/main" id="{19844081-5838-084F-86E0-E562FA681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3273" y="2732087"/>
              <a:ext cx="4125913" cy="4125913"/>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extLst>
                <a:ext uri="{FF2B5EF4-FFF2-40B4-BE49-F238E27FC236}">
                  <a16:creationId xmlns:a16="http://schemas.microsoft.com/office/drawing/2014/main" id="{4C0F56AC-CFD5-5043-B8DE-D2E31214D2AF}"/>
                </a:ext>
              </a:extLst>
            </p:cNvPr>
            <p:cNvSpPr/>
            <p:nvPr/>
          </p:nvSpPr>
          <p:spPr>
            <a:xfrm>
              <a:off x="9072563" y="1042988"/>
              <a:ext cx="2714625" cy="31218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Sometimes long-term goals seem far out of reach. Keep visualizing what your life will be like once you accomplish your long-term goal. Stay Motivated!</a:t>
              </a:r>
            </a:p>
          </p:txBody>
        </p:sp>
      </p:grpSp>
      <p:pic>
        <p:nvPicPr>
          <p:cNvPr id="6" name="Audio 5">
            <a:hlinkClick r:id="" action="ppaction://media"/>
            <a:extLst>
              <a:ext uri="{FF2B5EF4-FFF2-40B4-BE49-F238E27FC236}">
                <a16:creationId xmlns:a16="http://schemas.microsoft.com/office/drawing/2014/main" id="{4BEE7D02-2BCB-B743-92A3-0A50EAB6405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95212900"/>
      </p:ext>
    </p:extLst>
  </p:cSld>
  <p:clrMapOvr>
    <a:masterClrMapping/>
  </p:clrMapOvr>
  <mc:AlternateContent xmlns:mc="http://schemas.openxmlformats.org/markup-compatibility/2006">
    <mc:Choice xmlns:p14="http://schemas.microsoft.com/office/powerpoint/2010/main" Requires="p14">
      <p:transition spd="slow" p14:dur="2000" advTm="54978"/>
    </mc:Choice>
    <mc:Fallback>
      <p:transition spd="slow" advTm="5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dissolv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dissolv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dissolve">
                                      <p:cBhvr>
                                        <p:cTn id="59" dur="500"/>
                                        <p:tgtEl>
                                          <p:spTgt spid="3">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dissolve">
                                      <p:cBhvr>
                                        <p:cTn id="64" dur="500"/>
                                        <p:tgtEl>
                                          <p:spTgt spid="3">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dissolve">
                                      <p:cBhvr>
                                        <p:cTn id="69" dur="500"/>
                                        <p:tgtEl>
                                          <p:spTgt spid="3">
                                            <p:txEl>
                                              <p:pRg st="10" end="1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dissolve">
                                      <p:cBhvr>
                                        <p:cTn id="74" dur="500"/>
                                        <p:tgtEl>
                                          <p:spTgt spid="3">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Effect transition="in" filter="dissolve">
                                      <p:cBhvr>
                                        <p:cTn id="79" dur="500"/>
                                        <p:tgtEl>
                                          <p:spTgt spid="3">
                                            <p:txEl>
                                              <p:pRg st="12" end="1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3">
                                            <p:txEl>
                                              <p:pRg st="13" end="13"/>
                                            </p:txEl>
                                          </p:spTgt>
                                        </p:tgtEl>
                                        <p:attrNameLst>
                                          <p:attrName>style.visibility</p:attrName>
                                        </p:attrNameLst>
                                      </p:cBhvr>
                                      <p:to>
                                        <p:strVal val="visible"/>
                                      </p:to>
                                    </p:set>
                                    <p:animEffect transition="in" filter="dissolve">
                                      <p:cBhvr>
                                        <p:cTn id="84" dur="500"/>
                                        <p:tgtEl>
                                          <p:spTgt spid="3">
                                            <p:txEl>
                                              <p:pRg st="13" end="1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additive="base">
                                        <p:cTn id="89" dur="500" fill="hold"/>
                                        <p:tgtEl>
                                          <p:spTgt spid="5"/>
                                        </p:tgtEl>
                                        <p:attrNameLst>
                                          <p:attrName>ppt_x</p:attrName>
                                        </p:attrNameLst>
                                      </p:cBhvr>
                                      <p:tavLst>
                                        <p:tav tm="0">
                                          <p:val>
                                            <p:strVal val="#ppt_x"/>
                                          </p:val>
                                        </p:tav>
                                        <p:tav tm="100000">
                                          <p:val>
                                            <p:strVal val="#ppt_x"/>
                                          </p:val>
                                        </p:tav>
                                      </p:tavLst>
                                    </p:anim>
                                    <p:anim calcmode="lin" valueType="num">
                                      <p:cBhvr additive="base">
                                        <p:cTn id="9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6BC4-E8B0-0045-A947-561F8222DBA4}"/>
              </a:ext>
            </a:extLst>
          </p:cNvPr>
          <p:cNvSpPr>
            <a:spLocks noGrp="1"/>
          </p:cNvSpPr>
          <p:nvPr>
            <p:ph type="title"/>
          </p:nvPr>
        </p:nvSpPr>
        <p:spPr>
          <a:xfrm>
            <a:off x="1295400" y="276227"/>
            <a:ext cx="9601200" cy="671513"/>
          </a:xfrm>
        </p:spPr>
        <p:txBody>
          <a:bodyPr>
            <a:normAutofit fontScale="90000"/>
          </a:bodyPr>
          <a:lstStyle/>
          <a:p>
            <a:pPr algn="ctr"/>
            <a:r>
              <a:rPr lang="en-US" b="1" dirty="0"/>
              <a:t>Short-Term Goals to Long-Term Success</a:t>
            </a:r>
          </a:p>
        </p:txBody>
      </p:sp>
      <p:sp>
        <p:nvSpPr>
          <p:cNvPr id="4" name="Right Arrow 3">
            <a:extLst>
              <a:ext uri="{FF2B5EF4-FFF2-40B4-BE49-F238E27FC236}">
                <a16:creationId xmlns:a16="http://schemas.microsoft.com/office/drawing/2014/main" id="{6CCE877B-1100-8143-9BC5-DC05ABF982E2}"/>
              </a:ext>
            </a:extLst>
          </p:cNvPr>
          <p:cNvSpPr/>
          <p:nvPr/>
        </p:nvSpPr>
        <p:spPr>
          <a:xfrm>
            <a:off x="904875" y="2971799"/>
            <a:ext cx="11287125" cy="3771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a:extLst>
              <a:ext uri="{FF2B5EF4-FFF2-40B4-BE49-F238E27FC236}">
                <a16:creationId xmlns:a16="http://schemas.microsoft.com/office/drawing/2014/main" id="{5D7C5F55-7917-4A47-B7B8-49B7C1FFE071}"/>
              </a:ext>
            </a:extLst>
          </p:cNvPr>
          <p:cNvSpPr/>
          <p:nvPr/>
        </p:nvSpPr>
        <p:spPr>
          <a:xfrm>
            <a:off x="6929438" y="1357313"/>
            <a:ext cx="2343150" cy="12715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goals might seem difficult at first, but I know you can do it!</a:t>
            </a:r>
          </a:p>
        </p:txBody>
      </p:sp>
      <p:sp>
        <p:nvSpPr>
          <p:cNvPr id="6" name="Rounded Rectangular Callout 5">
            <a:extLst>
              <a:ext uri="{FF2B5EF4-FFF2-40B4-BE49-F238E27FC236}">
                <a16:creationId xmlns:a16="http://schemas.microsoft.com/office/drawing/2014/main" id="{329B8B05-4373-BB46-A83D-3D44CD5F4179}"/>
              </a:ext>
            </a:extLst>
          </p:cNvPr>
          <p:cNvSpPr/>
          <p:nvPr/>
        </p:nvSpPr>
        <p:spPr>
          <a:xfrm flipH="1">
            <a:off x="2157412" y="1323976"/>
            <a:ext cx="3071813" cy="127158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Take a few minutes and review the path to long-term success by setting and achieving short-term goals</a:t>
            </a:r>
          </a:p>
        </p:txBody>
      </p:sp>
      <p:pic>
        <p:nvPicPr>
          <p:cNvPr id="12290" name="Picture 2" descr="Bitmoji Image">
            <a:extLst>
              <a:ext uri="{FF2B5EF4-FFF2-40B4-BE49-F238E27FC236}">
                <a16:creationId xmlns:a16="http://schemas.microsoft.com/office/drawing/2014/main" id="{8ACBCA7B-E34D-0D44-91B3-8BA227887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631" y="414337"/>
            <a:ext cx="3360738" cy="3360738"/>
          </a:xfrm>
          <a:prstGeom prst="rect">
            <a:avLst/>
          </a:prstGeom>
          <a:noFill/>
          <a:extLst>
            <a:ext uri="{909E8E84-426E-40DD-AFC4-6F175D3DCCD1}">
              <a14:hiddenFill xmlns:a14="http://schemas.microsoft.com/office/drawing/2010/main">
                <a:solidFill>
                  <a:srgbClr val="FFFFFF"/>
                </a:solidFill>
              </a14:hiddenFill>
            </a:ext>
          </a:extLst>
        </p:spPr>
      </p:pic>
      <p:sp>
        <p:nvSpPr>
          <p:cNvPr id="7" name="Alternate Process 6">
            <a:extLst>
              <a:ext uri="{FF2B5EF4-FFF2-40B4-BE49-F238E27FC236}">
                <a16:creationId xmlns:a16="http://schemas.microsoft.com/office/drawing/2014/main" id="{E69598F1-347C-9345-8FD7-164478E44252}"/>
              </a:ext>
            </a:extLst>
          </p:cNvPr>
          <p:cNvSpPr/>
          <p:nvPr/>
        </p:nvSpPr>
        <p:spPr>
          <a:xfrm>
            <a:off x="985834" y="4046538"/>
            <a:ext cx="2400300" cy="1668462"/>
          </a:xfrm>
          <a:prstGeom prst="flowChartAlternateProcess">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Short-term goal: Begin working to pay the bills within 30 days.</a:t>
            </a:r>
          </a:p>
        </p:txBody>
      </p:sp>
      <p:sp>
        <p:nvSpPr>
          <p:cNvPr id="9" name="Alternate Process 8">
            <a:extLst>
              <a:ext uri="{FF2B5EF4-FFF2-40B4-BE49-F238E27FC236}">
                <a16:creationId xmlns:a16="http://schemas.microsoft.com/office/drawing/2014/main" id="{84AD48E3-6CF4-3D4F-8443-99320C1AAE2D}"/>
              </a:ext>
            </a:extLst>
          </p:cNvPr>
          <p:cNvSpPr/>
          <p:nvPr/>
        </p:nvSpPr>
        <p:spPr>
          <a:xfrm>
            <a:off x="3386134" y="4046538"/>
            <a:ext cx="2528890" cy="1668462"/>
          </a:xfrm>
          <a:prstGeom prst="flowChartAlternateProcess">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 Step: Keep working and start thinking about finding a career I love that makes me happy.</a:t>
            </a:r>
          </a:p>
        </p:txBody>
      </p:sp>
      <p:sp>
        <p:nvSpPr>
          <p:cNvPr id="10" name="Alternate Process 9">
            <a:extLst>
              <a:ext uri="{FF2B5EF4-FFF2-40B4-BE49-F238E27FC236}">
                <a16:creationId xmlns:a16="http://schemas.microsoft.com/office/drawing/2014/main" id="{CBB3B88F-C201-9948-BD2E-5404652F3954}"/>
              </a:ext>
            </a:extLst>
          </p:cNvPr>
          <p:cNvSpPr/>
          <p:nvPr/>
        </p:nvSpPr>
        <p:spPr>
          <a:xfrm>
            <a:off x="5943598" y="4056062"/>
            <a:ext cx="2457448" cy="1668462"/>
          </a:xfrm>
          <a:prstGeom prst="flowChartAlternateProcess">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Next Step: Find a mentor to support me and help me find my dream career. Begin researching what I need to find my dream job</a:t>
            </a:r>
          </a:p>
        </p:txBody>
      </p:sp>
      <p:sp>
        <p:nvSpPr>
          <p:cNvPr id="11" name="Alternate Process 10">
            <a:extLst>
              <a:ext uri="{FF2B5EF4-FFF2-40B4-BE49-F238E27FC236}">
                <a16:creationId xmlns:a16="http://schemas.microsoft.com/office/drawing/2014/main" id="{2114B204-FB53-344A-A26F-251CCB76675A}"/>
              </a:ext>
            </a:extLst>
          </p:cNvPr>
          <p:cNvSpPr/>
          <p:nvPr/>
        </p:nvSpPr>
        <p:spPr>
          <a:xfrm>
            <a:off x="8401046" y="4056062"/>
            <a:ext cx="2400300" cy="1668462"/>
          </a:xfrm>
          <a:prstGeom prst="flowChartAlternateProcess">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Next Step: Attend any training, schooling, or volunteering to help me reach my new goal of finding my dream job.</a:t>
            </a:r>
          </a:p>
        </p:txBody>
      </p:sp>
      <p:pic>
        <p:nvPicPr>
          <p:cNvPr id="8" name="Audio 7">
            <a:hlinkClick r:id="" action="ppaction://media"/>
            <a:extLst>
              <a:ext uri="{FF2B5EF4-FFF2-40B4-BE49-F238E27FC236}">
                <a16:creationId xmlns:a16="http://schemas.microsoft.com/office/drawing/2014/main" id="{2B4E1B54-EEDE-D747-9218-BB3A0E888A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61883876"/>
      </p:ext>
    </p:extLst>
  </p:cSld>
  <p:clrMapOvr>
    <a:masterClrMapping/>
  </p:clrMapOvr>
  <mc:AlternateContent xmlns:mc="http://schemas.openxmlformats.org/markup-compatibility/2006">
    <mc:Choice xmlns:p14="http://schemas.microsoft.com/office/powerpoint/2010/main" Requires="p14">
      <p:transition spd="slow" p14:dur="2000" advTm="52178"/>
    </mc:Choice>
    <mc:Fallback>
      <p:transition spd="slow" advTm="5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heckerboard(across)">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8"/>
                </p:tgtEl>
              </p:cMediaNode>
            </p:audio>
          </p:childTnLst>
        </p:cTn>
      </p:par>
    </p:tnLst>
    <p:bldLst>
      <p:bldP spid="2" grpId="0"/>
      <p:bldP spid="4" grpId="0" animBg="1"/>
      <p:bldP spid="5" grpId="0" animBg="1"/>
      <p:bldP spid="6" grpId="0" animBg="1"/>
      <p:bldP spid="7"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1DA64-DEDA-C14B-B299-43E2F9881D82}"/>
              </a:ext>
            </a:extLst>
          </p:cNvPr>
          <p:cNvSpPr>
            <a:spLocks noGrp="1"/>
          </p:cNvSpPr>
          <p:nvPr>
            <p:ph type="title"/>
          </p:nvPr>
        </p:nvSpPr>
        <p:spPr>
          <a:xfrm>
            <a:off x="784743" y="685800"/>
            <a:ext cx="5793475" cy="1485900"/>
          </a:xfrm>
        </p:spPr>
        <p:txBody>
          <a:bodyPr>
            <a:normAutofit/>
          </a:bodyPr>
          <a:lstStyle/>
          <a:p>
            <a:r>
              <a:rPr lang="en-US" dirty="0"/>
              <a:t>Daily Job Search Record Review</a:t>
            </a:r>
          </a:p>
        </p:txBody>
      </p:sp>
      <p:sp>
        <p:nvSpPr>
          <p:cNvPr id="3" name="Content Placeholder 2">
            <a:extLst>
              <a:ext uri="{FF2B5EF4-FFF2-40B4-BE49-F238E27FC236}">
                <a16:creationId xmlns:a16="http://schemas.microsoft.com/office/drawing/2014/main" id="{37F096D3-6E6C-7A4E-9A94-E6D68CE4A7B6}"/>
              </a:ext>
            </a:extLst>
          </p:cNvPr>
          <p:cNvSpPr>
            <a:spLocks noGrp="1"/>
          </p:cNvSpPr>
          <p:nvPr>
            <p:ph idx="1"/>
          </p:nvPr>
        </p:nvSpPr>
        <p:spPr>
          <a:xfrm>
            <a:off x="784743" y="2286000"/>
            <a:ext cx="5793475" cy="3581400"/>
          </a:xfrm>
        </p:spPr>
        <p:txBody>
          <a:bodyPr>
            <a:normAutofit/>
          </a:bodyPr>
          <a:lstStyle/>
          <a:p>
            <a:r>
              <a:rPr lang="en-US" dirty="0"/>
              <a:t>Reminder: Submit job search record verification, DAILY.</a:t>
            </a:r>
          </a:p>
          <a:p>
            <a:r>
              <a:rPr lang="en-US" dirty="0"/>
              <a:t>If you have any questions regarding job search, contact your Integrated Case Worker or Social Worker.</a:t>
            </a:r>
          </a:p>
        </p:txBody>
      </p:sp>
      <p:sp>
        <p:nvSpPr>
          <p:cNvPr id="73" name="Rectangle 7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Bitmoji Image">
            <a:extLst>
              <a:ext uri="{FF2B5EF4-FFF2-40B4-BE49-F238E27FC236}">
                <a16:creationId xmlns:a16="http://schemas.microsoft.com/office/drawing/2014/main" id="{EFF0536D-FB27-0E4B-A6AF-50566F677C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49" r="13971" b="-1"/>
          <a:stretch/>
        </p:blipFill>
        <p:spPr bwMode="auto">
          <a:xfrm>
            <a:off x="7612260" y="10"/>
            <a:ext cx="4579739"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F2F5136-0E2F-1D4F-BC4E-7279B2276F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42245684"/>
      </p:ext>
    </p:extLst>
  </p:cSld>
  <p:clrMapOvr>
    <a:masterClrMapping/>
  </p:clrMapOvr>
  <mc:AlternateContent xmlns:mc="http://schemas.openxmlformats.org/markup-compatibility/2006">
    <mc:Choice xmlns:p14="http://schemas.microsoft.com/office/powerpoint/2010/main" Requires="p14">
      <p:transition spd="slow" p14:dur="2000" advTm="14598"/>
    </mc:Choice>
    <mc:Fallback>
      <p:transition spd="slow" advTm="1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ssolv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7113-DBDB-274A-B3DF-093EF1C8F8F9}"/>
              </a:ext>
            </a:extLst>
          </p:cNvPr>
          <p:cNvSpPr>
            <a:spLocks noGrp="1"/>
          </p:cNvSpPr>
          <p:nvPr>
            <p:ph type="title"/>
          </p:nvPr>
        </p:nvSpPr>
        <p:spPr/>
        <p:txBody>
          <a:bodyPr/>
          <a:lstStyle/>
          <a:p>
            <a:r>
              <a:rPr lang="en-US" b="1" dirty="0"/>
              <a:t>My Commitment Goals to Job Searching</a:t>
            </a:r>
          </a:p>
        </p:txBody>
      </p:sp>
      <p:sp>
        <p:nvSpPr>
          <p:cNvPr id="3" name="Content Placeholder 2">
            <a:extLst>
              <a:ext uri="{FF2B5EF4-FFF2-40B4-BE49-F238E27FC236}">
                <a16:creationId xmlns:a16="http://schemas.microsoft.com/office/drawing/2014/main" id="{116CBFF8-99D3-E14F-A565-09D9D2099AB0}"/>
              </a:ext>
            </a:extLst>
          </p:cNvPr>
          <p:cNvSpPr>
            <a:spLocks noGrp="1"/>
          </p:cNvSpPr>
          <p:nvPr>
            <p:ph idx="1"/>
          </p:nvPr>
        </p:nvSpPr>
        <p:spPr>
          <a:xfrm>
            <a:off x="1371600" y="2286000"/>
            <a:ext cx="5072063" cy="3581400"/>
          </a:xfrm>
        </p:spPr>
        <p:txBody>
          <a:bodyPr>
            <a:normAutofit lnSpcReduction="10000"/>
          </a:bodyPr>
          <a:lstStyle/>
          <a:p>
            <a:pPr marL="0" indent="0">
              <a:buNone/>
            </a:pPr>
            <a:r>
              <a:rPr lang="en-US" sz="3200" dirty="0"/>
              <a:t>Goal Setting is an important part of a successful job search.</a:t>
            </a:r>
          </a:p>
          <a:p>
            <a:pPr marL="0" indent="0">
              <a:buNone/>
            </a:pPr>
            <a:r>
              <a:rPr lang="en-US" sz="3200" dirty="0"/>
              <a:t>It is critical that you take the time to establish clear job search goals in order to remain committed to your success.</a:t>
            </a:r>
          </a:p>
        </p:txBody>
      </p:sp>
      <p:pic>
        <p:nvPicPr>
          <p:cNvPr id="13314" name="Picture 2" descr="How to Become a Web Developer and Land Your First Job in 8 Steps (Guide) |  University of Denver Boot Camps">
            <a:extLst>
              <a:ext uri="{FF2B5EF4-FFF2-40B4-BE49-F238E27FC236}">
                <a16:creationId xmlns:a16="http://schemas.microsoft.com/office/drawing/2014/main" id="{84F46E79-D8E3-0A41-8EA0-4E05E80158D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684" y1="41504" x2="47656" y2="50000"/>
                        <a14:foregroundMark x1="47656" y1="50000" x2="53125" y2="58398"/>
                        <a14:foregroundMark x1="53125" y1="58398" x2="54492" y2="45313"/>
                        <a14:foregroundMark x1="54492" y1="45313" x2="52832" y2="36035"/>
                        <a14:foregroundMark x1="52832" y1="36035" x2="41309" y2="40820"/>
                        <a14:foregroundMark x1="41309" y1="40820" x2="47949" y2="51074"/>
                        <a14:foregroundMark x1="47949" y1="51074" x2="39551" y2="42285"/>
                        <a14:foregroundMark x1="39551" y1="42285" x2="31543" y2="44727"/>
                        <a14:foregroundMark x1="31543" y1="44727" x2="32520" y2="57617"/>
                        <a14:foregroundMark x1="32520" y1="57617" x2="41406" y2="62598"/>
                        <a14:foregroundMark x1="41406" y1="62598" x2="41895" y2="51172"/>
                        <a14:foregroundMark x1="41895" y1="51172" x2="37695" y2="56836"/>
                        <a14:foregroundMark x1="37695" y1="56836" x2="44238" y2="63965"/>
                        <a14:foregroundMark x1="44238" y1="63965" x2="53613" y2="64453"/>
                        <a14:foregroundMark x1="53613" y1="64453" x2="65918" y2="56250"/>
                        <a14:foregroundMark x1="65918" y1="56250" x2="69336" y2="49414"/>
                        <a14:foregroundMark x1="69336" y1="49414" x2="75000" y2="61328"/>
                        <a14:foregroundMark x1="75000" y1="61328" x2="68262" y2="70898"/>
                        <a14:foregroundMark x1="68262" y1="70898" x2="50293" y2="78027"/>
                        <a14:foregroundMark x1="50293" y1="78027" x2="38672" y2="74707"/>
                        <a14:foregroundMark x1="38672" y1="74707" x2="30371" y2="68555"/>
                        <a14:foregroundMark x1="30371" y1="68555" x2="25488" y2="61035"/>
                        <a14:foregroundMark x1="25488" y1="61035" x2="24805" y2="44141"/>
                        <a14:foregroundMark x1="24805" y1="44141" x2="31836" y2="29785"/>
                        <a14:foregroundMark x1="31836" y1="29785" x2="41211" y2="31641"/>
                        <a14:foregroundMark x1="41211" y1="31641" x2="41992" y2="3457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990600"/>
            <a:ext cx="6477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8418C75-BE2B-F241-A28F-746741DFA5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89011903"/>
      </p:ext>
    </p:extLst>
  </p:cSld>
  <p:clrMapOvr>
    <a:masterClrMapping/>
  </p:clrMapOvr>
  <mc:AlternateContent xmlns:mc="http://schemas.openxmlformats.org/markup-compatibility/2006">
    <mc:Choice xmlns:p14="http://schemas.microsoft.com/office/powerpoint/2010/main" Requires="p14">
      <p:transition spd="slow" p14:dur="2000" advTm="44848"/>
    </mc:Choice>
    <mc:Fallback>
      <p:transition spd="slow" advTm="4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314"/>
                                        </p:tgtEl>
                                        <p:attrNameLst>
                                          <p:attrName>style.visibility</p:attrName>
                                        </p:attrNameLst>
                                      </p:cBhvr>
                                      <p:to>
                                        <p:strVal val="visible"/>
                                      </p:to>
                                    </p:set>
                                    <p:anim calcmode="lin" valueType="num">
                                      <p:cBhvr additive="base">
                                        <p:cTn id="27" dur="500" fill="hold"/>
                                        <p:tgtEl>
                                          <p:spTgt spid="13314"/>
                                        </p:tgtEl>
                                        <p:attrNameLst>
                                          <p:attrName>ppt_x</p:attrName>
                                        </p:attrNameLst>
                                      </p:cBhvr>
                                      <p:tavLst>
                                        <p:tav tm="0">
                                          <p:val>
                                            <p:strVal val="#ppt_x"/>
                                          </p:val>
                                        </p:tav>
                                        <p:tav tm="100000">
                                          <p:val>
                                            <p:strVal val="#ppt_x"/>
                                          </p:val>
                                        </p:tav>
                                      </p:tavLst>
                                    </p:anim>
                                    <p:anim calcmode="lin" valueType="num">
                                      <p:cBhvr additive="base">
                                        <p:cTn id="2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597A-3551-7841-A2AF-49DB816EDA49}"/>
              </a:ext>
            </a:extLst>
          </p:cNvPr>
          <p:cNvSpPr>
            <a:spLocks noGrp="1"/>
          </p:cNvSpPr>
          <p:nvPr>
            <p:ph type="title"/>
          </p:nvPr>
        </p:nvSpPr>
        <p:spPr/>
        <p:txBody>
          <a:bodyPr/>
          <a:lstStyle/>
          <a:p>
            <a:r>
              <a:rPr lang="en-US" dirty="0"/>
              <a:t>Summary of Module 23</a:t>
            </a:r>
          </a:p>
        </p:txBody>
      </p:sp>
      <p:sp>
        <p:nvSpPr>
          <p:cNvPr id="3" name="Content Placeholder 2">
            <a:extLst>
              <a:ext uri="{FF2B5EF4-FFF2-40B4-BE49-F238E27FC236}">
                <a16:creationId xmlns:a16="http://schemas.microsoft.com/office/drawing/2014/main" id="{1F717853-1D45-134E-BAFA-88C16576466F}"/>
              </a:ext>
            </a:extLst>
          </p:cNvPr>
          <p:cNvSpPr>
            <a:spLocks noGrp="1"/>
          </p:cNvSpPr>
          <p:nvPr>
            <p:ph idx="1"/>
          </p:nvPr>
        </p:nvSpPr>
        <p:spPr/>
        <p:txBody>
          <a:bodyPr>
            <a:normAutofit/>
          </a:bodyPr>
          <a:lstStyle/>
          <a:p>
            <a:r>
              <a:rPr lang="en-US" sz="4400" dirty="0"/>
              <a:t>Values</a:t>
            </a:r>
          </a:p>
          <a:p>
            <a:r>
              <a:rPr lang="en-US" sz="4400" dirty="0"/>
              <a:t>Goals </a:t>
            </a:r>
          </a:p>
          <a:p>
            <a:r>
              <a:rPr lang="en-US" sz="4400" dirty="0"/>
              <a:t>Type of Goals</a:t>
            </a:r>
          </a:p>
        </p:txBody>
      </p:sp>
      <p:pic>
        <p:nvPicPr>
          <p:cNvPr id="14338" name="Picture 2" descr="Bitmoji Image">
            <a:extLst>
              <a:ext uri="{FF2B5EF4-FFF2-40B4-BE49-F238E27FC236}">
                <a16:creationId xmlns:a16="http://schemas.microsoft.com/office/drawing/2014/main" id="{CB520214-13EF-754E-BAB6-7BA2D45CD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937" y="1230313"/>
            <a:ext cx="5054600" cy="50546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7FED2B7-82B9-AE4E-8671-FBF3D3699F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71220524"/>
      </p:ext>
    </p:extLst>
  </p:cSld>
  <p:clrMapOvr>
    <a:masterClrMapping/>
  </p:clrMapOvr>
  <mc:AlternateContent xmlns:mc="http://schemas.openxmlformats.org/markup-compatibility/2006">
    <mc:Choice xmlns:p14="http://schemas.microsoft.com/office/powerpoint/2010/main" Requires="p14">
      <p:transition spd="slow" p14:dur="2000" advTm="9135"/>
    </mc:Choice>
    <mc:Fallback>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10A7-8AFE-424D-9812-D1DE3E8A98FB}"/>
              </a:ext>
            </a:extLst>
          </p:cNvPr>
          <p:cNvSpPr>
            <a:spLocks noGrp="1"/>
          </p:cNvSpPr>
          <p:nvPr>
            <p:ph type="title"/>
          </p:nvPr>
        </p:nvSpPr>
        <p:spPr/>
        <p:txBody>
          <a:bodyPr>
            <a:normAutofit/>
          </a:bodyPr>
          <a:lstStyle/>
          <a:p>
            <a:r>
              <a:rPr lang="en-US" sz="6600" b="1" dirty="0"/>
              <a:t>Thank You!</a:t>
            </a:r>
          </a:p>
        </p:txBody>
      </p:sp>
      <p:sp>
        <p:nvSpPr>
          <p:cNvPr id="3" name="Content Placeholder 2">
            <a:extLst>
              <a:ext uri="{FF2B5EF4-FFF2-40B4-BE49-F238E27FC236}">
                <a16:creationId xmlns:a16="http://schemas.microsoft.com/office/drawing/2014/main" id="{002B3EEA-75FC-754E-AC73-671D0431332B}"/>
              </a:ext>
            </a:extLst>
          </p:cNvPr>
          <p:cNvSpPr>
            <a:spLocks noGrp="1"/>
          </p:cNvSpPr>
          <p:nvPr>
            <p:ph idx="1"/>
          </p:nvPr>
        </p:nvSpPr>
        <p:spPr>
          <a:xfrm>
            <a:off x="1371600" y="2286000"/>
            <a:ext cx="6157913" cy="3581400"/>
          </a:xfrm>
        </p:spPr>
        <p:txBody>
          <a:bodyPr>
            <a:normAutofit fontScale="92500" lnSpcReduction="20000"/>
          </a:bodyPr>
          <a:lstStyle/>
          <a:p>
            <a:pPr marL="0" indent="0">
              <a:buNone/>
            </a:pPr>
            <a:r>
              <a:rPr lang="en-US" sz="3200" dirty="0"/>
              <a:t>Congratulations!  You have completed Module 23.</a:t>
            </a:r>
          </a:p>
          <a:p>
            <a:pPr marL="0" indent="0">
              <a:buNone/>
            </a:pPr>
            <a:r>
              <a:rPr lang="en-US" sz="3200" dirty="0"/>
              <a:t>Now you must go back to the portal to complete the worksheet for Module 23.</a:t>
            </a:r>
          </a:p>
          <a:p>
            <a:pPr marL="0" indent="0">
              <a:buNone/>
            </a:pPr>
            <a:r>
              <a:rPr lang="en-US" sz="3200" dirty="0"/>
              <a:t>If you have any questions or concerns, please contact your Integrated Case Worker or Social Worker.</a:t>
            </a:r>
          </a:p>
        </p:txBody>
      </p:sp>
      <p:pic>
        <p:nvPicPr>
          <p:cNvPr id="15362" name="Picture 2" descr="Bitmoji Image">
            <a:extLst>
              <a:ext uri="{FF2B5EF4-FFF2-40B4-BE49-F238E27FC236}">
                <a16:creationId xmlns:a16="http://schemas.microsoft.com/office/drawing/2014/main" id="{447A2F58-6C5D-9045-9190-0EF97A1CF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241300"/>
            <a:ext cx="3984625" cy="39846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C36BA5B-2695-2F4C-8EDA-0C458B15BC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26193217"/>
      </p:ext>
    </p:extLst>
  </p:cSld>
  <p:clrMapOvr>
    <a:masterClrMapping/>
  </p:clrMapOvr>
  <mc:AlternateContent xmlns:mc="http://schemas.openxmlformats.org/markup-compatibility/2006">
    <mc:Choice xmlns:p14="http://schemas.microsoft.com/office/powerpoint/2010/main" Requires="p14">
      <p:transition spd="slow" p14:dur="2000" advTm="19517"/>
    </mc:Choice>
    <mc:Fallback>
      <p:transition spd="slow" advTm="1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BB55-2F6C-394B-B6E7-E97BE6CB51CE}"/>
              </a:ext>
            </a:extLst>
          </p:cNvPr>
          <p:cNvSpPr>
            <a:spLocks noGrp="1"/>
          </p:cNvSpPr>
          <p:nvPr>
            <p:ph type="title"/>
          </p:nvPr>
        </p:nvSpPr>
        <p:spPr>
          <a:xfrm>
            <a:off x="1390650" y="685800"/>
            <a:ext cx="9886950" cy="1485900"/>
          </a:xfrm>
        </p:spPr>
        <p:txBody>
          <a:bodyPr>
            <a:normAutofit/>
          </a:bodyPr>
          <a:lstStyle/>
          <a:p>
            <a:r>
              <a:rPr lang="en-US" sz="4800" b="1" dirty="0"/>
              <a:t>Overview</a:t>
            </a:r>
          </a:p>
        </p:txBody>
      </p:sp>
      <p:sp>
        <p:nvSpPr>
          <p:cNvPr id="3" name="Content Placeholder 2">
            <a:extLst>
              <a:ext uri="{FF2B5EF4-FFF2-40B4-BE49-F238E27FC236}">
                <a16:creationId xmlns:a16="http://schemas.microsoft.com/office/drawing/2014/main" id="{2C639BF7-E420-144E-8BFC-A491126605CA}"/>
              </a:ext>
            </a:extLst>
          </p:cNvPr>
          <p:cNvSpPr>
            <a:spLocks noGrp="1"/>
          </p:cNvSpPr>
          <p:nvPr>
            <p:ph idx="1"/>
          </p:nvPr>
        </p:nvSpPr>
        <p:spPr>
          <a:xfrm>
            <a:off x="1390649" y="2286000"/>
            <a:ext cx="6176776" cy="3581400"/>
          </a:xfrm>
        </p:spPr>
        <p:txBody>
          <a:bodyPr>
            <a:normAutofit/>
          </a:bodyPr>
          <a:lstStyle/>
          <a:p>
            <a:r>
              <a:rPr lang="en-US" sz="3200" dirty="0"/>
              <a:t>Values</a:t>
            </a:r>
          </a:p>
          <a:p>
            <a:r>
              <a:rPr lang="en-US" sz="3200" dirty="0"/>
              <a:t>Goal Setting</a:t>
            </a:r>
          </a:p>
          <a:p>
            <a:r>
              <a:rPr lang="en-US" sz="3200" dirty="0"/>
              <a:t>Types of Goals</a:t>
            </a:r>
          </a:p>
          <a:p>
            <a:r>
              <a:rPr lang="en-US" sz="3200" dirty="0"/>
              <a:t>Values &amp; Goals Worksheet</a:t>
            </a:r>
          </a:p>
        </p:txBody>
      </p:sp>
      <p:grpSp>
        <p:nvGrpSpPr>
          <p:cNvPr id="5" name="Group 4">
            <a:extLst>
              <a:ext uri="{FF2B5EF4-FFF2-40B4-BE49-F238E27FC236}">
                <a16:creationId xmlns:a16="http://schemas.microsoft.com/office/drawing/2014/main" id="{B99F0779-0B18-BC44-80CD-42CAAF0DC9DD}"/>
              </a:ext>
            </a:extLst>
          </p:cNvPr>
          <p:cNvGrpSpPr/>
          <p:nvPr/>
        </p:nvGrpSpPr>
        <p:grpSpPr>
          <a:xfrm>
            <a:off x="7086601" y="571500"/>
            <a:ext cx="4186332" cy="6286500"/>
            <a:chOff x="7086601" y="571500"/>
            <a:chExt cx="4186332" cy="6286500"/>
          </a:xfrm>
        </p:grpSpPr>
        <p:pic>
          <p:nvPicPr>
            <p:cNvPr id="2050" name="Picture 2" descr="waving">
              <a:extLst>
                <a:ext uri="{FF2B5EF4-FFF2-40B4-BE49-F238E27FC236}">
                  <a16:creationId xmlns:a16="http://schemas.microsoft.com/office/drawing/2014/main" id="{39216518-B837-454F-B552-0576C87F0B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61" r="-3" b="-3"/>
            <a:stretch/>
          </p:blipFill>
          <p:spPr bwMode="auto">
            <a:xfrm>
              <a:off x="7144531" y="2401556"/>
              <a:ext cx="4128401" cy="445644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2CCB30C8-04B2-324F-A224-76D3FD5D8496}"/>
                </a:ext>
              </a:extLst>
            </p:cNvPr>
            <p:cNvSpPr/>
            <p:nvPr/>
          </p:nvSpPr>
          <p:spPr>
            <a:xfrm>
              <a:off x="7086601" y="571500"/>
              <a:ext cx="4186332" cy="218598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Welcome to Week 2, Module 23. Today we are going to discuss values and goals. We will begin with Values and their importance in goal setting for job searching and your future career.</a:t>
              </a:r>
            </a:p>
          </p:txBody>
        </p:sp>
      </p:grpSp>
      <p:pic>
        <p:nvPicPr>
          <p:cNvPr id="7" name="Audio 6">
            <a:hlinkClick r:id="" action="ppaction://media"/>
            <a:extLst>
              <a:ext uri="{FF2B5EF4-FFF2-40B4-BE49-F238E27FC236}">
                <a16:creationId xmlns:a16="http://schemas.microsoft.com/office/drawing/2014/main" id="{FFD21167-5029-3248-919B-BB12C91C5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779506757"/>
      </p:ext>
    </p:extLst>
  </p:cSld>
  <p:clrMapOvr>
    <a:masterClrMapping/>
  </p:clrMapOvr>
  <mc:AlternateContent xmlns:mc="http://schemas.openxmlformats.org/markup-compatibility/2006">
    <mc:Choice xmlns:p14="http://schemas.microsoft.com/office/powerpoint/2010/main" Requires="p14">
      <p:transition spd="slow" p14:dur="2000" advTm="23452"/>
    </mc:Choice>
    <mc:Fallback>
      <p:transition spd="slow" advTm="2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dissolv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dissolv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dissolve">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5536-D648-F049-81A0-4DB2B42DDD8A}"/>
              </a:ext>
            </a:extLst>
          </p:cNvPr>
          <p:cNvSpPr>
            <a:spLocks noGrp="1"/>
          </p:cNvSpPr>
          <p:nvPr>
            <p:ph type="title"/>
          </p:nvPr>
        </p:nvSpPr>
        <p:spPr/>
        <p:txBody>
          <a:bodyPr/>
          <a:lstStyle/>
          <a:p>
            <a:r>
              <a:rPr lang="en-US" dirty="0"/>
              <a:t>Beliefs vs. Values</a:t>
            </a:r>
          </a:p>
        </p:txBody>
      </p:sp>
      <p:sp>
        <p:nvSpPr>
          <p:cNvPr id="3" name="Content Placeholder 2">
            <a:extLst>
              <a:ext uri="{FF2B5EF4-FFF2-40B4-BE49-F238E27FC236}">
                <a16:creationId xmlns:a16="http://schemas.microsoft.com/office/drawing/2014/main" id="{51413785-3ED1-A441-A7CE-7225729A69D2}"/>
              </a:ext>
            </a:extLst>
          </p:cNvPr>
          <p:cNvSpPr>
            <a:spLocks noGrp="1"/>
          </p:cNvSpPr>
          <p:nvPr>
            <p:ph idx="1"/>
          </p:nvPr>
        </p:nvSpPr>
        <p:spPr>
          <a:xfrm>
            <a:off x="1371600" y="1735931"/>
            <a:ext cx="9601200" cy="1243013"/>
          </a:xfrm>
        </p:spPr>
        <p:txBody>
          <a:bodyPr>
            <a:normAutofit/>
          </a:bodyPr>
          <a:lstStyle/>
          <a:p>
            <a:pPr marL="0" indent="0">
              <a:buNone/>
            </a:pPr>
            <a:r>
              <a:rPr lang="en-US" sz="2400" dirty="0"/>
              <a:t>Knowing the differences between your beliefs and values can be a little confusing. You may use both to guide your actions and form your attitude and ideas.</a:t>
            </a:r>
          </a:p>
        </p:txBody>
      </p:sp>
      <p:sp>
        <p:nvSpPr>
          <p:cNvPr id="4" name="Content Placeholder 2">
            <a:extLst>
              <a:ext uri="{FF2B5EF4-FFF2-40B4-BE49-F238E27FC236}">
                <a16:creationId xmlns:a16="http://schemas.microsoft.com/office/drawing/2014/main" id="{BC9F677D-3B00-DD41-818A-FC46311DBC4E}"/>
              </a:ext>
            </a:extLst>
          </p:cNvPr>
          <p:cNvSpPr txBox="1">
            <a:spLocks/>
          </p:cNvSpPr>
          <p:nvPr/>
        </p:nvSpPr>
        <p:spPr>
          <a:xfrm>
            <a:off x="2101452" y="3526283"/>
            <a:ext cx="2690813" cy="504825"/>
          </a:xfrm>
          <a:prstGeom prst="rect">
            <a:avLst/>
          </a:prstGeom>
        </p:spPr>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sz="2800" b="1" dirty="0"/>
              <a:t>What are Beliefs?</a:t>
            </a:r>
          </a:p>
        </p:txBody>
      </p:sp>
      <p:sp>
        <p:nvSpPr>
          <p:cNvPr id="5" name="Content Placeholder 2">
            <a:extLst>
              <a:ext uri="{FF2B5EF4-FFF2-40B4-BE49-F238E27FC236}">
                <a16:creationId xmlns:a16="http://schemas.microsoft.com/office/drawing/2014/main" id="{566077C4-B7EC-4B42-A192-91EBE8D4F8E3}"/>
              </a:ext>
            </a:extLst>
          </p:cNvPr>
          <p:cNvSpPr txBox="1">
            <a:spLocks/>
          </p:cNvSpPr>
          <p:nvPr/>
        </p:nvSpPr>
        <p:spPr>
          <a:xfrm>
            <a:off x="2101452" y="4145408"/>
            <a:ext cx="2690813" cy="17192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dirty="0"/>
              <a:t>Beliefs are the ideas or expectations that you hold to be true.</a:t>
            </a:r>
          </a:p>
        </p:txBody>
      </p:sp>
      <p:sp>
        <p:nvSpPr>
          <p:cNvPr id="6" name="Content Placeholder 2">
            <a:extLst>
              <a:ext uri="{FF2B5EF4-FFF2-40B4-BE49-F238E27FC236}">
                <a16:creationId xmlns:a16="http://schemas.microsoft.com/office/drawing/2014/main" id="{E3727AF7-8830-9445-A820-3767EF13BF17}"/>
              </a:ext>
            </a:extLst>
          </p:cNvPr>
          <p:cNvSpPr txBox="1">
            <a:spLocks/>
          </p:cNvSpPr>
          <p:nvPr/>
        </p:nvSpPr>
        <p:spPr>
          <a:xfrm>
            <a:off x="8062912" y="3429000"/>
            <a:ext cx="2690813" cy="504825"/>
          </a:xfrm>
          <a:prstGeom prst="rect">
            <a:avLst/>
          </a:prstGeom>
        </p:spPr>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sz="2800" b="1" dirty="0"/>
              <a:t>What are Values?</a:t>
            </a:r>
          </a:p>
        </p:txBody>
      </p:sp>
      <p:sp>
        <p:nvSpPr>
          <p:cNvPr id="7" name="Content Placeholder 2">
            <a:extLst>
              <a:ext uri="{FF2B5EF4-FFF2-40B4-BE49-F238E27FC236}">
                <a16:creationId xmlns:a16="http://schemas.microsoft.com/office/drawing/2014/main" id="{2D36E341-3DD7-9E4F-ADF9-08966F4E1FE8}"/>
              </a:ext>
            </a:extLst>
          </p:cNvPr>
          <p:cNvSpPr txBox="1">
            <a:spLocks/>
          </p:cNvSpPr>
          <p:nvPr/>
        </p:nvSpPr>
        <p:spPr>
          <a:xfrm>
            <a:off x="8062912" y="3933825"/>
            <a:ext cx="2909888" cy="25955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n-US" dirty="0"/>
              <a:t>Values are what you find meaningful in life. They are what you care about and consider being important. Values are different for everyone, and they can change over time.</a:t>
            </a:r>
          </a:p>
        </p:txBody>
      </p:sp>
      <p:pic>
        <p:nvPicPr>
          <p:cNvPr id="3074" name="Picture 2" descr="Bitmoji Image">
            <a:extLst>
              <a:ext uri="{FF2B5EF4-FFF2-40B4-BE49-F238E27FC236}">
                <a16:creationId xmlns:a16="http://schemas.microsoft.com/office/drawing/2014/main" id="{A0991D6B-8E10-2D4C-AB6B-3A4C084C7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431" y="2286000"/>
            <a:ext cx="4105275" cy="4126009"/>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AEF765D1-BD59-8F43-9D61-70C92C8732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01418852"/>
      </p:ext>
    </p:extLst>
  </p:cSld>
  <p:clrMapOvr>
    <a:masterClrMapping/>
  </p:clrMapOvr>
  <mc:AlternateContent xmlns:mc="http://schemas.openxmlformats.org/markup-compatibility/2006">
    <mc:Choice xmlns:p14="http://schemas.microsoft.com/office/powerpoint/2010/main" Requires="p14">
      <p:transition spd="slow" p14:dur="2000" advTm="31070"/>
    </mc:Choice>
    <mc:Fallback>
      <p:transition spd="slow" advTm="3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AF40-D7EB-0F41-9B61-C36662DD207D}"/>
              </a:ext>
            </a:extLst>
          </p:cNvPr>
          <p:cNvSpPr>
            <a:spLocks noGrp="1"/>
          </p:cNvSpPr>
          <p:nvPr>
            <p:ph type="title"/>
          </p:nvPr>
        </p:nvSpPr>
        <p:spPr/>
        <p:txBody>
          <a:bodyPr/>
          <a:lstStyle/>
          <a:p>
            <a:r>
              <a:rPr lang="en-US" dirty="0"/>
              <a:t>Characteristics of Values</a:t>
            </a:r>
          </a:p>
        </p:txBody>
      </p:sp>
      <p:sp>
        <p:nvSpPr>
          <p:cNvPr id="3" name="Content Placeholder 2">
            <a:extLst>
              <a:ext uri="{FF2B5EF4-FFF2-40B4-BE49-F238E27FC236}">
                <a16:creationId xmlns:a16="http://schemas.microsoft.com/office/drawing/2014/main" id="{DB7A7156-07DE-3D46-96D7-FCE43CC9F81E}"/>
              </a:ext>
            </a:extLst>
          </p:cNvPr>
          <p:cNvSpPr>
            <a:spLocks noGrp="1"/>
          </p:cNvSpPr>
          <p:nvPr>
            <p:ph idx="1"/>
          </p:nvPr>
        </p:nvSpPr>
        <p:spPr/>
        <p:txBody>
          <a:bodyPr>
            <a:normAutofit/>
          </a:bodyPr>
          <a:lstStyle/>
          <a:p>
            <a:r>
              <a:rPr lang="en-US" sz="2800" dirty="0"/>
              <a:t>Could be specific</a:t>
            </a:r>
          </a:p>
          <a:p>
            <a:r>
              <a:rPr lang="en-US" sz="2800" dirty="0"/>
              <a:t>May be different between cultures</a:t>
            </a:r>
          </a:p>
          <a:p>
            <a:r>
              <a:rPr lang="en-US" sz="2800" dirty="0"/>
              <a:t>Can create conflicts between different people</a:t>
            </a:r>
          </a:p>
          <a:p>
            <a:r>
              <a:rPr lang="en-US" sz="2800" dirty="0"/>
              <a:t>Taught early in life from family and friends</a:t>
            </a:r>
          </a:p>
          <a:p>
            <a:r>
              <a:rPr lang="en-US" sz="2800" dirty="0"/>
              <a:t>Values are often emotionally charged</a:t>
            </a:r>
          </a:p>
        </p:txBody>
      </p:sp>
      <p:pic>
        <p:nvPicPr>
          <p:cNvPr id="4098" name="Picture 2" descr="How To Find Your Values">
            <a:extLst>
              <a:ext uri="{FF2B5EF4-FFF2-40B4-BE49-F238E27FC236}">
                <a16:creationId xmlns:a16="http://schemas.microsoft.com/office/drawing/2014/main" id="{62152053-B49F-8B40-BFC9-87E4CD1415B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40599" y="146049"/>
            <a:ext cx="4303713" cy="289008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DEF383E-CF8F-E94A-96D5-8E3208F32BF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33150027"/>
      </p:ext>
    </p:extLst>
  </p:cSld>
  <p:clrMapOvr>
    <a:masterClrMapping/>
  </p:clrMapOvr>
  <mc:AlternateContent xmlns:mc="http://schemas.openxmlformats.org/markup-compatibility/2006">
    <mc:Choice xmlns:p14="http://schemas.microsoft.com/office/powerpoint/2010/main" Requires="p14">
      <p:transition spd="slow" p14:dur="2000" advTm="18785"/>
    </mc:Choice>
    <mc:Fallback>
      <p:transition spd="slow" advTm="1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84D2-0185-A149-A7BD-1A7DCB0CFE4E}"/>
              </a:ext>
            </a:extLst>
          </p:cNvPr>
          <p:cNvSpPr>
            <a:spLocks noGrp="1"/>
          </p:cNvSpPr>
          <p:nvPr>
            <p:ph type="title"/>
          </p:nvPr>
        </p:nvSpPr>
        <p:spPr>
          <a:xfrm>
            <a:off x="1371600" y="685800"/>
            <a:ext cx="9601200" cy="671513"/>
          </a:xfrm>
        </p:spPr>
        <p:txBody>
          <a:bodyPr>
            <a:normAutofit fontScale="90000"/>
          </a:bodyPr>
          <a:lstStyle/>
          <a:p>
            <a:r>
              <a:rPr lang="en-US" dirty="0"/>
              <a:t>Your life is like a tree…</a:t>
            </a:r>
          </a:p>
        </p:txBody>
      </p:sp>
      <p:sp>
        <p:nvSpPr>
          <p:cNvPr id="3" name="Content Placeholder 2">
            <a:extLst>
              <a:ext uri="{FF2B5EF4-FFF2-40B4-BE49-F238E27FC236}">
                <a16:creationId xmlns:a16="http://schemas.microsoft.com/office/drawing/2014/main" id="{F81669DA-EEC9-7449-8A9A-1F7B5CF72942}"/>
              </a:ext>
            </a:extLst>
          </p:cNvPr>
          <p:cNvSpPr>
            <a:spLocks noGrp="1"/>
          </p:cNvSpPr>
          <p:nvPr>
            <p:ph idx="1"/>
          </p:nvPr>
        </p:nvSpPr>
        <p:spPr>
          <a:xfrm>
            <a:off x="1371600" y="1257300"/>
            <a:ext cx="9601200" cy="671513"/>
          </a:xfrm>
        </p:spPr>
        <p:txBody>
          <a:bodyPr/>
          <a:lstStyle/>
          <a:p>
            <a:pPr marL="0" indent="0">
              <a:buNone/>
            </a:pPr>
            <a:r>
              <a:rPr lang="en-US" dirty="0"/>
              <a:t>It is created of beliefs, values and goals. They all drive one and another through your motivation to meet your goals.</a:t>
            </a:r>
          </a:p>
        </p:txBody>
      </p:sp>
      <p:pic>
        <p:nvPicPr>
          <p:cNvPr id="5122" name="Picture 2">
            <a:extLst>
              <a:ext uri="{FF2B5EF4-FFF2-40B4-BE49-F238E27FC236}">
                <a16:creationId xmlns:a16="http://schemas.microsoft.com/office/drawing/2014/main" id="{D859CDED-45E7-8A40-A485-8378204C8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988" y="1816140"/>
            <a:ext cx="3349625" cy="41846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VG file Full Color Apple Food Fruit Clipart for Cricut/ Silhouette/ Vinyl Cut machine">
            <a:extLst>
              <a:ext uri="{FF2B5EF4-FFF2-40B4-BE49-F238E27FC236}">
                <a16:creationId xmlns:a16="http://schemas.microsoft.com/office/drawing/2014/main" id="{04B7843F-464B-1348-B49A-B2A9C085CC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6" b="94074" l="10000" r="90000">
                        <a14:foregroundMark x1="21471" y1="10000" x2="21471" y2="10000"/>
                        <a14:foregroundMark x1="19412" y1="6296" x2="19412" y2="6296"/>
                        <a14:foregroundMark x1="59412" y1="94074" x2="59412" y2="94074"/>
                      </a14:backgroundRemoval>
                    </a14:imgEffect>
                  </a14:imgLayer>
                </a14:imgProps>
              </a:ext>
              <a:ext uri="{28A0092B-C50C-407E-A947-70E740481C1C}">
                <a14:useLocalDpi xmlns:a14="http://schemas.microsoft.com/office/drawing/2010/main" val="0"/>
              </a:ext>
            </a:extLst>
          </a:blip>
          <a:srcRect/>
          <a:stretch>
            <a:fillRect/>
          </a:stretch>
        </p:blipFill>
        <p:spPr bwMode="auto">
          <a:xfrm>
            <a:off x="7094538" y="2140394"/>
            <a:ext cx="906463" cy="71983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562F4066-FA78-5F4B-8861-DF2ECE29DD5A}"/>
              </a:ext>
            </a:extLst>
          </p:cNvPr>
          <p:cNvSpPr/>
          <p:nvPr/>
        </p:nvSpPr>
        <p:spPr>
          <a:xfrm>
            <a:off x="3314700" y="2500313"/>
            <a:ext cx="2085975" cy="359919"/>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22E23134-975D-7B4F-8443-78EED6ADF639}"/>
              </a:ext>
            </a:extLst>
          </p:cNvPr>
          <p:cNvSpPr/>
          <p:nvPr/>
        </p:nvSpPr>
        <p:spPr>
          <a:xfrm rot="11623978">
            <a:off x="7627146" y="2680272"/>
            <a:ext cx="2085975" cy="359919"/>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0589F310-0A78-F347-AFE4-93C23FAF7D6C}"/>
              </a:ext>
            </a:extLst>
          </p:cNvPr>
          <p:cNvSpPr/>
          <p:nvPr/>
        </p:nvSpPr>
        <p:spPr>
          <a:xfrm rot="10522290">
            <a:off x="6662370" y="4146352"/>
            <a:ext cx="2085975" cy="359919"/>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A68379A0-B3EB-C642-A6E1-AE360081EAFE}"/>
              </a:ext>
            </a:extLst>
          </p:cNvPr>
          <p:cNvSpPr/>
          <p:nvPr/>
        </p:nvSpPr>
        <p:spPr>
          <a:xfrm rot="11313509">
            <a:off x="7286626" y="5569824"/>
            <a:ext cx="2085975" cy="359919"/>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DAB48C-78CD-7446-9AC1-7872F00DFF78}"/>
              </a:ext>
            </a:extLst>
          </p:cNvPr>
          <p:cNvSpPr txBox="1"/>
          <p:nvPr/>
        </p:nvSpPr>
        <p:spPr>
          <a:xfrm>
            <a:off x="1744368" y="2357106"/>
            <a:ext cx="2128838" cy="646331"/>
          </a:xfrm>
          <a:prstGeom prst="rect">
            <a:avLst/>
          </a:prstGeom>
          <a:noFill/>
        </p:spPr>
        <p:txBody>
          <a:bodyPr wrap="square" rtlCol="0">
            <a:spAutoFit/>
          </a:bodyPr>
          <a:lstStyle/>
          <a:p>
            <a:r>
              <a:rPr lang="en-US" b="1" dirty="0">
                <a:solidFill>
                  <a:srgbClr val="FF0000"/>
                </a:solidFill>
              </a:rPr>
              <a:t>Values-</a:t>
            </a:r>
            <a:r>
              <a:rPr lang="en-US" dirty="0"/>
              <a:t> What is important to you.</a:t>
            </a:r>
          </a:p>
        </p:txBody>
      </p:sp>
      <p:sp>
        <p:nvSpPr>
          <p:cNvPr id="13" name="TextBox 12">
            <a:extLst>
              <a:ext uri="{FF2B5EF4-FFF2-40B4-BE49-F238E27FC236}">
                <a16:creationId xmlns:a16="http://schemas.microsoft.com/office/drawing/2014/main" id="{DB1DDFCD-B16B-B448-AB0A-2BF5565A9A47}"/>
              </a:ext>
            </a:extLst>
          </p:cNvPr>
          <p:cNvSpPr txBox="1"/>
          <p:nvPr/>
        </p:nvSpPr>
        <p:spPr>
          <a:xfrm>
            <a:off x="9726027" y="2746950"/>
            <a:ext cx="2128838" cy="646331"/>
          </a:xfrm>
          <a:prstGeom prst="rect">
            <a:avLst/>
          </a:prstGeom>
          <a:noFill/>
        </p:spPr>
        <p:txBody>
          <a:bodyPr wrap="square" rtlCol="0">
            <a:spAutoFit/>
          </a:bodyPr>
          <a:lstStyle/>
          <a:p>
            <a:r>
              <a:rPr lang="en-US" b="1" dirty="0">
                <a:solidFill>
                  <a:srgbClr val="FF0000"/>
                </a:solidFill>
              </a:rPr>
              <a:t>Action/Results </a:t>
            </a:r>
            <a:r>
              <a:rPr lang="en-US" dirty="0"/>
              <a:t>– What is seen.</a:t>
            </a:r>
          </a:p>
        </p:txBody>
      </p:sp>
      <p:sp>
        <p:nvSpPr>
          <p:cNvPr id="14" name="TextBox 13">
            <a:extLst>
              <a:ext uri="{FF2B5EF4-FFF2-40B4-BE49-F238E27FC236}">
                <a16:creationId xmlns:a16="http://schemas.microsoft.com/office/drawing/2014/main" id="{639F3C8A-C518-CE43-8700-A948E480CA32}"/>
              </a:ext>
            </a:extLst>
          </p:cNvPr>
          <p:cNvSpPr txBox="1"/>
          <p:nvPr/>
        </p:nvSpPr>
        <p:spPr>
          <a:xfrm>
            <a:off x="8691774" y="3864937"/>
            <a:ext cx="2128838" cy="646331"/>
          </a:xfrm>
          <a:prstGeom prst="rect">
            <a:avLst/>
          </a:prstGeom>
          <a:noFill/>
        </p:spPr>
        <p:txBody>
          <a:bodyPr wrap="square" rtlCol="0">
            <a:spAutoFit/>
          </a:bodyPr>
          <a:lstStyle/>
          <a:p>
            <a:r>
              <a:rPr lang="en-US" b="1" dirty="0">
                <a:solidFill>
                  <a:srgbClr val="FF0000"/>
                </a:solidFill>
              </a:rPr>
              <a:t>Beliefs</a:t>
            </a:r>
            <a:r>
              <a:rPr lang="en-US" dirty="0"/>
              <a:t>– What is true.</a:t>
            </a:r>
          </a:p>
        </p:txBody>
      </p:sp>
      <p:sp>
        <p:nvSpPr>
          <p:cNvPr id="15" name="TextBox 14">
            <a:extLst>
              <a:ext uri="{FF2B5EF4-FFF2-40B4-BE49-F238E27FC236}">
                <a16:creationId xmlns:a16="http://schemas.microsoft.com/office/drawing/2014/main" id="{FDCC8BA7-6814-654A-BFC1-D70CC5E26AB7}"/>
              </a:ext>
            </a:extLst>
          </p:cNvPr>
          <p:cNvSpPr txBox="1"/>
          <p:nvPr/>
        </p:nvSpPr>
        <p:spPr>
          <a:xfrm>
            <a:off x="9387769" y="5525869"/>
            <a:ext cx="2128838" cy="1200329"/>
          </a:xfrm>
          <a:prstGeom prst="rect">
            <a:avLst/>
          </a:prstGeom>
          <a:noFill/>
        </p:spPr>
        <p:txBody>
          <a:bodyPr wrap="square" rtlCol="0">
            <a:spAutoFit/>
          </a:bodyPr>
          <a:lstStyle/>
          <a:p>
            <a:r>
              <a:rPr lang="en-US" b="1" dirty="0">
                <a:solidFill>
                  <a:srgbClr val="FF0000"/>
                </a:solidFill>
              </a:rPr>
              <a:t>Roots</a:t>
            </a:r>
            <a:r>
              <a:rPr lang="en-US" dirty="0"/>
              <a:t>– are established by family, experiences and culture</a:t>
            </a:r>
          </a:p>
        </p:txBody>
      </p:sp>
      <p:pic>
        <p:nvPicPr>
          <p:cNvPr id="5126" name="Picture 6" descr="reading">
            <a:extLst>
              <a:ext uri="{FF2B5EF4-FFF2-40B4-BE49-F238E27FC236}">
                <a16:creationId xmlns:a16="http://schemas.microsoft.com/office/drawing/2014/main" id="{F252495A-03AD-BB43-91BD-0F2D9B2448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398" y="3854564"/>
            <a:ext cx="2869315" cy="2869315"/>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a:extLst>
              <a:ext uri="{FF2B5EF4-FFF2-40B4-BE49-F238E27FC236}">
                <a16:creationId xmlns:a16="http://schemas.microsoft.com/office/drawing/2014/main" id="{4E6CE3D3-F2C2-8B4D-BBBC-0427FCBB9AF4}"/>
              </a:ext>
            </a:extLst>
          </p:cNvPr>
          <p:cNvSpPr/>
          <p:nvPr/>
        </p:nvSpPr>
        <p:spPr>
          <a:xfrm>
            <a:off x="1920602" y="3041667"/>
            <a:ext cx="2999933" cy="164653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are the important things in your life? Your values? Your motivations?</a:t>
            </a:r>
          </a:p>
        </p:txBody>
      </p:sp>
      <p:pic>
        <p:nvPicPr>
          <p:cNvPr id="12" name="Audio 11">
            <a:hlinkClick r:id="" action="ppaction://media"/>
            <a:extLst>
              <a:ext uri="{FF2B5EF4-FFF2-40B4-BE49-F238E27FC236}">
                <a16:creationId xmlns:a16="http://schemas.microsoft.com/office/drawing/2014/main" id="{7A481493-A370-FB4C-B4A4-9E97FCA768D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444951514"/>
      </p:ext>
    </p:extLst>
  </p:cSld>
  <p:clrMapOvr>
    <a:masterClrMapping/>
  </p:clrMapOvr>
  <mc:AlternateContent xmlns:mc="http://schemas.openxmlformats.org/markup-compatibility/2006">
    <mc:Choice xmlns:p14="http://schemas.microsoft.com/office/powerpoint/2010/main" Requires="p14">
      <p:transition spd="slow" p14:dur="2000" advTm="40228"/>
    </mc:Choice>
    <mc:Fallback>
      <p:transition spd="slow" advTm="4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dissolve">
                                      <p:cBhvr>
                                        <p:cTn id="21" dur="500"/>
                                        <p:tgtEl>
                                          <p:spTgt spid="5122"/>
                                        </p:tgtEl>
                                      </p:cBhvr>
                                    </p:animEffect>
                                  </p:childTnLst>
                                </p:cTn>
                              </p:par>
                              <p:par>
                                <p:cTn id="22" presetID="9"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dissolve">
                                      <p:cBhvr>
                                        <p:cTn id="24" dur="500"/>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heckerboard(across)">
                                      <p:cBhvr>
                                        <p:cTn id="69" dur="500"/>
                                        <p:tgtEl>
                                          <p:spTgt spid="8"/>
                                        </p:tgtEl>
                                      </p:cBhvr>
                                    </p:animEffect>
                                  </p:childTnLst>
                                </p:cTn>
                              </p:par>
                              <p:par>
                                <p:cTn id="70" presetID="5" presetClass="entr" presetSubtype="10" fill="hold" nodeType="withEffect">
                                  <p:stCondLst>
                                    <p:cond delay="0"/>
                                  </p:stCondLst>
                                  <p:childTnLst>
                                    <p:set>
                                      <p:cBhvr>
                                        <p:cTn id="71" dur="1" fill="hold">
                                          <p:stCondLst>
                                            <p:cond delay="0"/>
                                          </p:stCondLst>
                                        </p:cTn>
                                        <p:tgtEl>
                                          <p:spTgt spid="5126"/>
                                        </p:tgtEl>
                                        <p:attrNameLst>
                                          <p:attrName>style.visibility</p:attrName>
                                        </p:attrNameLst>
                                      </p:cBhvr>
                                      <p:to>
                                        <p:strVal val="visible"/>
                                      </p:to>
                                    </p:set>
                                    <p:animEffect transition="in" filter="checkerboard(across)">
                                      <p:cBhvr>
                                        <p:cTn id="7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12"/>
                </p:tgtEl>
              </p:cMediaNode>
            </p:audio>
          </p:childTnLst>
        </p:cTn>
      </p:par>
    </p:tnLst>
    <p:bldLst>
      <p:bldP spid="2" grpId="0"/>
      <p:bldP spid="3" grpId="0" build="p"/>
      <p:bldP spid="6" grpId="0" animBg="1"/>
      <p:bldP spid="9" grpId="0" animBg="1"/>
      <p:bldP spid="10" grpId="0" animBg="1"/>
      <p:bldP spid="11" grpId="0" animBg="1"/>
      <p:bldP spid="7" grpId="0"/>
      <p:bldP spid="13" grpId="0"/>
      <p:bldP spid="14" grpId="0"/>
      <p:bldP spid="15"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13C4-1923-9640-8CD0-1294E936E989}"/>
              </a:ext>
            </a:extLst>
          </p:cNvPr>
          <p:cNvSpPr>
            <a:spLocks noGrp="1"/>
          </p:cNvSpPr>
          <p:nvPr>
            <p:ph type="title"/>
          </p:nvPr>
        </p:nvSpPr>
        <p:spPr>
          <a:xfrm>
            <a:off x="985838" y="427861"/>
            <a:ext cx="9601200" cy="1485900"/>
          </a:xfrm>
        </p:spPr>
        <p:txBody>
          <a:bodyPr>
            <a:normAutofit fontScale="90000"/>
          </a:bodyPr>
          <a:lstStyle/>
          <a:p>
            <a:r>
              <a:rPr lang="en-US" dirty="0"/>
              <a:t>Values are reflections of our needs, desires, and what we care about most in life.</a:t>
            </a:r>
          </a:p>
        </p:txBody>
      </p:sp>
      <p:sp>
        <p:nvSpPr>
          <p:cNvPr id="3" name="Content Placeholder 2">
            <a:extLst>
              <a:ext uri="{FF2B5EF4-FFF2-40B4-BE49-F238E27FC236}">
                <a16:creationId xmlns:a16="http://schemas.microsoft.com/office/drawing/2014/main" id="{27AD2868-3202-0B4B-9A6F-074B24D18F0C}"/>
              </a:ext>
            </a:extLst>
          </p:cNvPr>
          <p:cNvSpPr>
            <a:spLocks noGrp="1"/>
          </p:cNvSpPr>
          <p:nvPr>
            <p:ph idx="1"/>
          </p:nvPr>
        </p:nvSpPr>
        <p:spPr>
          <a:xfrm>
            <a:off x="971549" y="1671638"/>
            <a:ext cx="7958138" cy="1014413"/>
          </a:xfrm>
        </p:spPr>
        <p:txBody>
          <a:bodyPr/>
          <a:lstStyle/>
          <a:p>
            <a:pPr marL="0" indent="0">
              <a:buNone/>
            </a:pPr>
            <a:r>
              <a:rPr lang="en-US" dirty="0"/>
              <a:t>Values are great cohesive forces for our identities and can be thought of as decision-making guidelines that help us connect to our true selves.</a:t>
            </a:r>
          </a:p>
        </p:txBody>
      </p:sp>
      <p:pic>
        <p:nvPicPr>
          <p:cNvPr id="4" name="Online Media 3" descr="Values vs Goals - By Dr. Russ Harris">
            <a:hlinkClick r:id="" action="ppaction://media"/>
            <a:extLst>
              <a:ext uri="{FF2B5EF4-FFF2-40B4-BE49-F238E27FC236}">
                <a16:creationId xmlns:a16="http://schemas.microsoft.com/office/drawing/2014/main" id="{328126EC-6762-1A49-8814-256661DBBE72}"/>
              </a:ext>
            </a:extLst>
          </p:cNvPr>
          <p:cNvPicPr>
            <a:picLocks noRot="1" noChangeAspect="1"/>
          </p:cNvPicPr>
          <p:nvPr>
            <a:videoFile r:link="rId2"/>
          </p:nvPr>
        </p:nvPicPr>
        <p:blipFill>
          <a:blip r:embed="rId4"/>
          <a:stretch>
            <a:fillRect/>
          </a:stretch>
        </p:blipFill>
        <p:spPr>
          <a:xfrm>
            <a:off x="1231933" y="2427287"/>
            <a:ext cx="7437369" cy="4202113"/>
          </a:xfrm>
          <a:prstGeom prst="rect">
            <a:avLst/>
          </a:prstGeom>
        </p:spPr>
      </p:pic>
      <p:pic>
        <p:nvPicPr>
          <p:cNvPr id="5" name="Picture 2" descr="Bitmoji Image">
            <a:extLst>
              <a:ext uri="{FF2B5EF4-FFF2-40B4-BE49-F238E27FC236}">
                <a16:creationId xmlns:a16="http://schemas.microsoft.com/office/drawing/2014/main" id="{6EC1CC14-7626-8749-A0C4-0902AA5866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49" r="13971" b="-1"/>
          <a:stretch/>
        </p:blipFill>
        <p:spPr bwMode="auto">
          <a:xfrm>
            <a:off x="9856598" y="3001905"/>
            <a:ext cx="2422427" cy="36274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CE1E1D7D-5B05-C645-9FB6-67107A483A16}"/>
              </a:ext>
            </a:extLst>
          </p:cNvPr>
          <p:cNvSpPr/>
          <p:nvPr/>
        </p:nvSpPr>
        <p:spPr>
          <a:xfrm flipH="1">
            <a:off x="8929687" y="1428750"/>
            <a:ext cx="2749311" cy="172878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know Values drive us to our Goals? Here is a video that shows us the relationship between values and goals.</a:t>
            </a:r>
          </a:p>
        </p:txBody>
      </p:sp>
    </p:spTree>
    <p:custDataLst>
      <p:tags r:id="rId1"/>
    </p:custDataLst>
    <p:extLst>
      <p:ext uri="{BB962C8B-B14F-4D97-AF65-F5344CB8AC3E}">
        <p14:creationId xmlns:p14="http://schemas.microsoft.com/office/powerpoint/2010/main" val="1081709997"/>
      </p:ext>
    </p:extLst>
  </p:cSld>
  <p:clrMapOvr>
    <a:masterClrMapping/>
  </p:clrMapOvr>
  <mc:AlternateContent xmlns:mc="http://schemas.openxmlformats.org/markup-compatibility/2006">
    <mc:Choice xmlns:p14="http://schemas.microsoft.com/office/powerpoint/2010/main" Requires="p14">
      <p:transition spd="slow" p14:dur="2000" advTm="224428"/>
    </mc:Choice>
    <mc:Fallback>
      <p:transition spd="slow" advTm="2244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extLst>
    <p:ext uri="{E180D4A7-C9FB-4DFB-919C-405C955672EB}">
      <p14:showEvtLst xmlns:p14="http://schemas.microsoft.com/office/powerpoint/2010/main">
        <p14:playEvt time="4713" objId="4"/>
        <p14:stopEvt time="224428"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C8F8-6784-9E4B-9903-CB0F362451FB}"/>
              </a:ext>
            </a:extLst>
          </p:cNvPr>
          <p:cNvSpPr>
            <a:spLocks noGrp="1"/>
          </p:cNvSpPr>
          <p:nvPr>
            <p:ph type="title"/>
          </p:nvPr>
        </p:nvSpPr>
        <p:spPr>
          <a:xfrm>
            <a:off x="828675" y="685800"/>
            <a:ext cx="10144125" cy="1485900"/>
          </a:xfrm>
        </p:spPr>
        <p:txBody>
          <a:bodyPr>
            <a:normAutofit/>
          </a:bodyPr>
          <a:lstStyle/>
          <a:p>
            <a:r>
              <a:rPr lang="en-US" sz="3600" dirty="0"/>
              <a:t>Values can guide you to and through your </a:t>
            </a:r>
          </a:p>
        </p:txBody>
      </p:sp>
      <p:sp>
        <p:nvSpPr>
          <p:cNvPr id="3" name="Content Placeholder 2">
            <a:extLst>
              <a:ext uri="{FF2B5EF4-FFF2-40B4-BE49-F238E27FC236}">
                <a16:creationId xmlns:a16="http://schemas.microsoft.com/office/drawing/2014/main" id="{D141C976-30BE-C14E-9D45-E5EB322352CF}"/>
              </a:ext>
            </a:extLst>
          </p:cNvPr>
          <p:cNvSpPr>
            <a:spLocks noGrp="1"/>
          </p:cNvSpPr>
          <p:nvPr>
            <p:ph idx="1"/>
          </p:nvPr>
        </p:nvSpPr>
        <p:spPr>
          <a:xfrm>
            <a:off x="1371600" y="1638300"/>
            <a:ext cx="9601200" cy="2262188"/>
          </a:xfrm>
        </p:spPr>
        <p:txBody>
          <a:bodyPr/>
          <a:lstStyle/>
          <a:p>
            <a:pPr marL="0" indent="0">
              <a:buNone/>
            </a:pPr>
            <a:r>
              <a:rPr lang="en-US" dirty="0"/>
              <a:t>When you think about how you want to live your life, you are focusing on values. Values are like a compass that keeps you headed in a desired direction and are different from </a:t>
            </a:r>
            <a:r>
              <a:rPr lang="en-US" b="1" dirty="0">
                <a:solidFill>
                  <a:srgbClr val="FF0000"/>
                </a:solidFill>
              </a:rPr>
              <a:t>goals</a:t>
            </a:r>
            <a:r>
              <a:rPr lang="en-US" dirty="0"/>
              <a:t>.</a:t>
            </a:r>
          </a:p>
          <a:p>
            <a:pPr marL="0" indent="0">
              <a:buNone/>
            </a:pPr>
            <a:endParaRPr lang="en-US" dirty="0"/>
          </a:p>
          <a:p>
            <a:pPr marL="0" indent="0">
              <a:buNone/>
            </a:pPr>
            <a:r>
              <a:rPr lang="en-US" b="1" dirty="0">
                <a:solidFill>
                  <a:srgbClr val="FF0000"/>
                </a:solidFill>
              </a:rPr>
              <a:t>Goals</a:t>
            </a:r>
            <a:r>
              <a:rPr lang="en-US" dirty="0"/>
              <a:t> are the specific ways you intend to execute your values. A </a:t>
            </a:r>
            <a:r>
              <a:rPr lang="en-US" b="1" dirty="0">
                <a:solidFill>
                  <a:srgbClr val="FF0000"/>
                </a:solidFill>
              </a:rPr>
              <a:t>goal</a:t>
            </a:r>
            <a:r>
              <a:rPr lang="en-US" dirty="0"/>
              <a:t> is something that you aim for and check off once you have accomplished it.</a:t>
            </a:r>
          </a:p>
        </p:txBody>
      </p:sp>
      <p:sp>
        <p:nvSpPr>
          <p:cNvPr id="4" name="TextBox 3">
            <a:extLst>
              <a:ext uri="{FF2B5EF4-FFF2-40B4-BE49-F238E27FC236}">
                <a16:creationId xmlns:a16="http://schemas.microsoft.com/office/drawing/2014/main" id="{40D43025-A073-0E4F-9424-496B4037BD22}"/>
              </a:ext>
            </a:extLst>
          </p:cNvPr>
          <p:cNvSpPr txBox="1"/>
          <p:nvPr/>
        </p:nvSpPr>
        <p:spPr>
          <a:xfrm>
            <a:off x="8972550" y="528935"/>
            <a:ext cx="2557462" cy="923330"/>
          </a:xfrm>
          <a:prstGeom prst="rect">
            <a:avLst/>
          </a:prstGeom>
          <a:noFill/>
        </p:spPr>
        <p:txBody>
          <a:bodyPr wrap="square" rtlCol="0">
            <a:spAutoFit/>
          </a:bodyPr>
          <a:lstStyle/>
          <a:p>
            <a:r>
              <a:rPr lang="en-US" sz="5400" dirty="0">
                <a:solidFill>
                  <a:srgbClr val="FF0000"/>
                </a:solidFill>
                <a:latin typeface="Aharoni" panose="02010803020104030203" pitchFamily="2" charset="-79"/>
                <a:cs typeface="Aharoni" panose="02010803020104030203" pitchFamily="2" charset="-79"/>
              </a:rPr>
              <a:t>GOALS</a:t>
            </a:r>
          </a:p>
        </p:txBody>
      </p:sp>
      <p:pic>
        <p:nvPicPr>
          <p:cNvPr id="7170" name="Picture 2" descr="How can we set goals that a whole team can honor?">
            <a:extLst>
              <a:ext uri="{FF2B5EF4-FFF2-40B4-BE49-F238E27FC236}">
                <a16:creationId xmlns:a16="http://schemas.microsoft.com/office/drawing/2014/main" id="{ABD0B070-5576-C247-94DE-21FECA434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8" y="3871049"/>
            <a:ext cx="2968625" cy="296313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279736E-E1CD-D949-8C20-77333CA78C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29822695"/>
      </p:ext>
    </p:extLst>
  </p:cSld>
  <p:clrMapOvr>
    <a:masterClrMapping/>
  </p:clrMapOvr>
  <mc:AlternateContent xmlns:mc="http://schemas.openxmlformats.org/markup-compatibility/2006">
    <mc:Choice xmlns:p14="http://schemas.microsoft.com/office/powerpoint/2010/main" Requires="p14">
      <p:transition spd="slow" p14:dur="2000" advTm="28031"/>
    </mc:Choice>
    <mc:Fallback>
      <p:transition spd="slow" advTm="2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dissolv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1BFE-8B80-0846-9E08-DD284B7B6ABC}"/>
              </a:ext>
            </a:extLst>
          </p:cNvPr>
          <p:cNvSpPr>
            <a:spLocks noGrp="1"/>
          </p:cNvSpPr>
          <p:nvPr>
            <p:ph type="title"/>
          </p:nvPr>
        </p:nvSpPr>
        <p:spPr/>
        <p:txBody>
          <a:bodyPr/>
          <a:lstStyle/>
          <a:p>
            <a:r>
              <a:rPr lang="en-US" dirty="0"/>
              <a:t>Importance of </a:t>
            </a:r>
            <a:r>
              <a:rPr lang="en-US" b="1" u="sng" dirty="0">
                <a:solidFill>
                  <a:srgbClr val="FF0000"/>
                </a:solidFill>
              </a:rPr>
              <a:t>Writing</a:t>
            </a:r>
            <a:r>
              <a:rPr lang="en-US" dirty="0"/>
              <a:t> Personal Goals</a:t>
            </a:r>
          </a:p>
        </p:txBody>
      </p:sp>
      <p:sp>
        <p:nvSpPr>
          <p:cNvPr id="3" name="Content Placeholder 2">
            <a:extLst>
              <a:ext uri="{FF2B5EF4-FFF2-40B4-BE49-F238E27FC236}">
                <a16:creationId xmlns:a16="http://schemas.microsoft.com/office/drawing/2014/main" id="{888D6351-7066-FD45-958C-6F90177A4B8C}"/>
              </a:ext>
            </a:extLst>
          </p:cNvPr>
          <p:cNvSpPr>
            <a:spLocks noGrp="1"/>
          </p:cNvSpPr>
          <p:nvPr>
            <p:ph idx="1"/>
          </p:nvPr>
        </p:nvSpPr>
        <p:spPr>
          <a:xfrm>
            <a:off x="1371600" y="1621631"/>
            <a:ext cx="9601200" cy="1643063"/>
          </a:xfrm>
        </p:spPr>
        <p:txBody>
          <a:bodyPr/>
          <a:lstStyle/>
          <a:p>
            <a:pPr>
              <a:buFont typeface="System Font Regular"/>
              <a:buChar char="👉🏼"/>
            </a:pPr>
            <a:r>
              <a:rPr lang="en-US" dirty="0"/>
              <a:t>People are 42% more likely to achieve their goals just by writing them down.</a:t>
            </a:r>
          </a:p>
          <a:p>
            <a:pPr>
              <a:buFont typeface="System Font Regular"/>
              <a:buChar char="👉🏼"/>
            </a:pPr>
            <a:r>
              <a:rPr lang="en-US" dirty="0"/>
              <a:t>Writing goals gives more explicit statements of intent; you make a commitment. </a:t>
            </a:r>
          </a:p>
          <a:p>
            <a:pPr>
              <a:buFont typeface="System Font Regular"/>
              <a:buChar char="👉🏼"/>
            </a:pPr>
            <a:r>
              <a:rPr lang="en-US" dirty="0"/>
              <a:t>Writing goals helps you make sure you have included all elements of the goal. The Who, What, Where, Why and How.</a:t>
            </a:r>
          </a:p>
        </p:txBody>
      </p:sp>
      <p:sp>
        <p:nvSpPr>
          <p:cNvPr id="4" name="Title 1">
            <a:extLst>
              <a:ext uri="{FF2B5EF4-FFF2-40B4-BE49-F238E27FC236}">
                <a16:creationId xmlns:a16="http://schemas.microsoft.com/office/drawing/2014/main" id="{30E521EA-3A79-8544-9A5A-66CD66D0DA78}"/>
              </a:ext>
            </a:extLst>
          </p:cNvPr>
          <p:cNvSpPr txBox="1">
            <a:spLocks/>
          </p:cNvSpPr>
          <p:nvPr/>
        </p:nvSpPr>
        <p:spPr>
          <a:xfrm>
            <a:off x="1295400" y="3264695"/>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3600" b="1" dirty="0"/>
              <a:t>Personal Goals That Can Be Set:</a:t>
            </a:r>
          </a:p>
        </p:txBody>
      </p:sp>
      <p:sp>
        <p:nvSpPr>
          <p:cNvPr id="5" name="TextBox 4">
            <a:extLst>
              <a:ext uri="{FF2B5EF4-FFF2-40B4-BE49-F238E27FC236}">
                <a16:creationId xmlns:a16="http://schemas.microsoft.com/office/drawing/2014/main" id="{9A37D3E4-3246-7648-9AC4-73D01520BED8}"/>
              </a:ext>
            </a:extLst>
          </p:cNvPr>
          <p:cNvSpPr txBox="1"/>
          <p:nvPr/>
        </p:nvSpPr>
        <p:spPr>
          <a:xfrm>
            <a:off x="1800225" y="3900488"/>
            <a:ext cx="637222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I will make $50,000 a year doing what I love.</a:t>
            </a:r>
          </a:p>
          <a:p>
            <a:pPr marL="285750" indent="-285750">
              <a:buFont typeface="Arial" panose="020B0604020202020204" pitchFamily="34" charset="0"/>
              <a:buChar char="•"/>
            </a:pPr>
            <a:r>
              <a:rPr lang="en-US" dirty="0"/>
              <a:t>I will get a full-time job within 3 months.</a:t>
            </a:r>
          </a:p>
          <a:p>
            <a:pPr marL="285750" indent="-285750">
              <a:buFont typeface="Arial" panose="020B0604020202020204" pitchFamily="34" charset="0"/>
              <a:buChar char="•"/>
            </a:pPr>
            <a:r>
              <a:rPr lang="en-US" dirty="0"/>
              <a:t>I will be on time to work/school every day.</a:t>
            </a:r>
          </a:p>
          <a:p>
            <a:pPr marL="285750" indent="-285750">
              <a:buFont typeface="Arial" panose="020B0604020202020204" pitchFamily="34" charset="0"/>
              <a:buChar char="•"/>
            </a:pPr>
            <a:r>
              <a:rPr lang="en-US" dirty="0"/>
              <a:t>I will pass my GED test in 4 months.</a:t>
            </a:r>
          </a:p>
          <a:p>
            <a:pPr marL="285750" indent="-285750">
              <a:buFont typeface="Arial" panose="020B0604020202020204" pitchFamily="34" charset="0"/>
              <a:buChar char="•"/>
            </a:pPr>
            <a:r>
              <a:rPr lang="en-US" dirty="0"/>
              <a:t>I will enroll in a nursing program in 12 months (school program of your choice)</a:t>
            </a:r>
          </a:p>
          <a:p>
            <a:pPr marL="285750" indent="-285750">
              <a:buFont typeface="Arial" panose="020B0604020202020204" pitchFamily="34" charset="0"/>
              <a:buChar char="•"/>
            </a:pPr>
            <a:r>
              <a:rPr lang="en-US" dirty="0"/>
              <a:t>I will lose 25 pounds within 6 months.</a:t>
            </a:r>
          </a:p>
        </p:txBody>
      </p:sp>
      <p:pic>
        <p:nvPicPr>
          <p:cNvPr id="8194" name="Picture 2" descr="waving">
            <a:extLst>
              <a:ext uri="{FF2B5EF4-FFF2-40B4-BE49-F238E27FC236}">
                <a16:creationId xmlns:a16="http://schemas.microsoft.com/office/drawing/2014/main" id="{12CAE53A-EF22-5944-ACFE-B638E8FD4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7506" y="2043112"/>
            <a:ext cx="4822031" cy="482203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75EFAC9-2C07-0946-BAF2-853F7AEB89B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21135589"/>
      </p:ext>
    </p:extLst>
  </p:cSld>
  <p:clrMapOvr>
    <a:masterClrMapping/>
  </p:clrMapOvr>
  <mc:AlternateContent xmlns:mc="http://schemas.openxmlformats.org/markup-compatibility/2006">
    <mc:Choice xmlns:p14="http://schemas.microsoft.com/office/powerpoint/2010/main" Requires="p14">
      <p:transition spd="slow" p14:dur="2000" advTm="53029"/>
    </mc:Choice>
    <mc:Fallback>
      <p:transition spd="slow" advTm="5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checkerboard(across)">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checkerboard(across)">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checkerboard(across)">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checkerboard(across)">
                                      <p:cBhvr>
                                        <p:cTn id="52" dur="500"/>
                                        <p:tgtEl>
                                          <p:spTgt spid="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checkerboard(across)">
                                      <p:cBhvr>
                                        <p:cTn id="57" dur="500"/>
                                        <p:tgtEl>
                                          <p:spTgt spid="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checkerboard(across)">
                                      <p:cBhvr>
                                        <p:cTn id="6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
                </p:tgtEl>
              </p:cMediaNode>
            </p:audio>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2.4|5.7"/>
</p:tagLst>
</file>

<file path=ppt/tags/tag10.xml><?xml version="1.0" encoding="utf-8"?>
<p:tagLst xmlns:a="http://schemas.openxmlformats.org/drawingml/2006/main" xmlns:r="http://schemas.openxmlformats.org/officeDocument/2006/relationships" xmlns:p="http://schemas.openxmlformats.org/presentationml/2006/main">
  <p:tag name="TIMING" val="|1.2|13.1"/>
</p:tagLst>
</file>

<file path=ppt/tags/tag11.xml><?xml version="1.0" encoding="utf-8"?>
<p:tagLst xmlns:a="http://schemas.openxmlformats.org/drawingml/2006/main" xmlns:r="http://schemas.openxmlformats.org/officeDocument/2006/relationships" xmlns:p="http://schemas.openxmlformats.org/presentationml/2006/main">
  <p:tag name="TIMING" val="|1|4.4|10.7|9.8|16.4|2.1|19.7"/>
</p:tagLst>
</file>

<file path=ppt/tags/tag12.xml><?xml version="1.0" encoding="utf-8"?>
<p:tagLst xmlns:a="http://schemas.openxmlformats.org/drawingml/2006/main" xmlns:r="http://schemas.openxmlformats.org/officeDocument/2006/relationships" xmlns:p="http://schemas.openxmlformats.org/presentationml/2006/main">
  <p:tag name="TIMING" val="|0.7|7.4|1|14|1|14.1|1.7|2.9|6|3.6|9.1|6.6"/>
</p:tagLst>
</file>

<file path=ppt/tags/tag13.xml><?xml version="1.0" encoding="utf-8"?>
<p:tagLst xmlns:a="http://schemas.openxmlformats.org/drawingml/2006/main" xmlns:r="http://schemas.openxmlformats.org/officeDocument/2006/relationships" xmlns:p="http://schemas.openxmlformats.org/presentationml/2006/main">
  <p:tag name="TIMING" val="|0.6|5.5|18.8|11.6"/>
</p:tagLst>
</file>

<file path=ppt/tags/tag14.xml><?xml version="1.0" encoding="utf-8"?>
<p:tagLst xmlns:a="http://schemas.openxmlformats.org/drawingml/2006/main" xmlns:r="http://schemas.openxmlformats.org/officeDocument/2006/relationships" xmlns:p="http://schemas.openxmlformats.org/presentationml/2006/main">
  <p:tag name="TIMING" val="|0.4|1.9|5.2|14.6"/>
</p:tagLst>
</file>

<file path=ppt/tags/tag15.xml><?xml version="1.0" encoding="utf-8"?>
<p:tagLst xmlns:a="http://schemas.openxmlformats.org/drawingml/2006/main" xmlns:r="http://schemas.openxmlformats.org/officeDocument/2006/relationships" xmlns:p="http://schemas.openxmlformats.org/presentationml/2006/main">
  <p:tag name="TIMING" val="|0.7|1.7|3.2|4.1|2.6|5.3|3.6|3.7|4.8|6.1|1.7|2.8|2.6|2.5|8.3"/>
</p:tagLst>
</file>

<file path=ppt/tags/tag16.xml><?xml version="1.0" encoding="utf-8"?>
<p:tagLst xmlns:a="http://schemas.openxmlformats.org/drawingml/2006/main" xmlns:r="http://schemas.openxmlformats.org/officeDocument/2006/relationships" xmlns:p="http://schemas.openxmlformats.org/presentationml/2006/main">
  <p:tag name="TIMING" val="|1.2|2.2|3.6|2.6|7.9|3.3|2.8|2.7|2.2|1.3|1.4|1.8|2|1.8|2.4|1.7"/>
</p:tagLst>
</file>

<file path=ppt/tags/tag17.xml><?xml version="1.0" encoding="utf-8"?>
<p:tagLst xmlns:a="http://schemas.openxmlformats.org/drawingml/2006/main" xmlns:r="http://schemas.openxmlformats.org/officeDocument/2006/relationships" xmlns:p="http://schemas.openxmlformats.org/presentationml/2006/main">
  <p:tag name="TIMING" val="|1.5|3.4|1.2|7.2|6.3|1.3|5.3|6.7|9.6"/>
</p:tagLst>
</file>

<file path=ppt/tags/tag18.xml><?xml version="1.0" encoding="utf-8"?>
<p:tagLst xmlns:a="http://schemas.openxmlformats.org/drawingml/2006/main" xmlns:r="http://schemas.openxmlformats.org/officeDocument/2006/relationships" xmlns:p="http://schemas.openxmlformats.org/presentationml/2006/main">
  <p:tag name="TIMING" val="|0.8|2.8|4.1|8.2"/>
</p:tagLst>
</file>

<file path=ppt/tags/tag19.xml><?xml version="1.0" encoding="utf-8"?>
<p:tagLst xmlns:a="http://schemas.openxmlformats.org/drawingml/2006/main" xmlns:r="http://schemas.openxmlformats.org/officeDocument/2006/relationships" xmlns:p="http://schemas.openxmlformats.org/presentationml/2006/main">
  <p:tag name="TIMING" val="|0.5|2.1|2.4|1.5"/>
</p:tagLst>
</file>

<file path=ppt/tags/tag2.xml><?xml version="1.0" encoding="utf-8"?>
<p:tagLst xmlns:a="http://schemas.openxmlformats.org/drawingml/2006/main" xmlns:r="http://schemas.openxmlformats.org/officeDocument/2006/relationships" xmlns:p="http://schemas.openxmlformats.org/presentationml/2006/main">
  <p:tag name="TIMING" val="|1|0.5|12.6|2.3|1.2|1.8"/>
</p:tagLst>
</file>

<file path=ppt/tags/tag20.xml><?xml version="1.0" encoding="utf-8"?>
<p:tagLst xmlns:a="http://schemas.openxmlformats.org/drawingml/2006/main" xmlns:r="http://schemas.openxmlformats.org/officeDocument/2006/relationships" xmlns:p="http://schemas.openxmlformats.org/presentationml/2006/main">
  <p:tag name="TIMING" val="|0.8|1|1.4|5.8"/>
</p:tagLst>
</file>

<file path=ppt/tags/tag3.xml><?xml version="1.0" encoding="utf-8"?>
<p:tagLst xmlns:a="http://schemas.openxmlformats.org/drawingml/2006/main" xmlns:r="http://schemas.openxmlformats.org/officeDocument/2006/relationships" xmlns:p="http://schemas.openxmlformats.org/presentationml/2006/main">
  <p:tag name="TIMING" val="|0.5|2.3|9.4|6.3"/>
</p:tagLst>
</file>

<file path=ppt/tags/tag4.xml><?xml version="1.0" encoding="utf-8"?>
<p:tagLst xmlns:a="http://schemas.openxmlformats.org/drawingml/2006/main" xmlns:r="http://schemas.openxmlformats.org/officeDocument/2006/relationships" xmlns:p="http://schemas.openxmlformats.org/presentationml/2006/main">
  <p:tag name="TIMING" val="|0.3|2.8|1.7|2.9|3.7|3.6"/>
</p:tagLst>
</file>

<file path=ppt/tags/tag5.xml><?xml version="1.0" encoding="utf-8"?>
<p:tagLst xmlns:a="http://schemas.openxmlformats.org/drawingml/2006/main" xmlns:r="http://schemas.openxmlformats.org/officeDocument/2006/relationships" xmlns:p="http://schemas.openxmlformats.org/presentationml/2006/main">
  <p:tag name="TIMING" val="|1.2|5.1|5.2|6.2|5.5|4.4|5.8"/>
</p:tagLst>
</file>

<file path=ppt/tags/tag6.xml><?xml version="1.0" encoding="utf-8"?>
<p:tagLst xmlns:a="http://schemas.openxmlformats.org/drawingml/2006/main" xmlns:r="http://schemas.openxmlformats.org/officeDocument/2006/relationships" xmlns:p="http://schemas.openxmlformats.org/presentationml/2006/main">
  <p:tag name="TIMING" val="|1.1|2.1|0.9"/>
</p:tagLst>
</file>

<file path=ppt/tags/tag7.xml><?xml version="1.0" encoding="utf-8"?>
<p:tagLst xmlns:a="http://schemas.openxmlformats.org/drawingml/2006/main" xmlns:r="http://schemas.openxmlformats.org/officeDocument/2006/relationships" xmlns:p="http://schemas.openxmlformats.org/presentationml/2006/main">
  <p:tag name="TIMING" val="|0.9|2|2.1|11.5"/>
</p:tagLst>
</file>

<file path=ppt/tags/tag8.xml><?xml version="1.0" encoding="utf-8"?>
<p:tagLst xmlns:a="http://schemas.openxmlformats.org/drawingml/2006/main" xmlns:r="http://schemas.openxmlformats.org/officeDocument/2006/relationships" xmlns:p="http://schemas.openxmlformats.org/presentationml/2006/main">
  <p:tag name="TIMING" val="|0.7|2|6.6|5.7|8.9|2.6|4|3.4|4|4.2|4.5"/>
</p:tagLst>
</file>

<file path=ppt/tags/tag9.xml><?xml version="1.0" encoding="utf-8"?>
<p:tagLst xmlns:a="http://schemas.openxmlformats.org/drawingml/2006/main" xmlns:r="http://schemas.openxmlformats.org/officeDocument/2006/relationships" xmlns:p="http://schemas.openxmlformats.org/presentationml/2006/main">
  <p:tag name="TIMING" val="|0.7|2.2|9|15.9|24.2|26.1|22.3"/>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1447</TotalTime>
  <Words>2097</Words>
  <Application>Microsoft Macintosh PowerPoint</Application>
  <PresentationFormat>Widescreen</PresentationFormat>
  <Paragraphs>169</Paragraphs>
  <Slides>22</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Aharoni</vt:lpstr>
      <vt:lpstr>Arial</vt:lpstr>
      <vt:lpstr>Franklin Gothic Book</vt:lpstr>
      <vt:lpstr>System Font Regular</vt:lpstr>
      <vt:lpstr>Wingdings</vt:lpstr>
      <vt:lpstr>Crop</vt:lpstr>
      <vt:lpstr>MODULE 23: VALUES &amp; GOALS</vt:lpstr>
      <vt:lpstr>Daily Job Search Record Review</vt:lpstr>
      <vt:lpstr>Overview</vt:lpstr>
      <vt:lpstr>Beliefs vs. Values</vt:lpstr>
      <vt:lpstr>Characteristics of Values</vt:lpstr>
      <vt:lpstr>Your life is like a tree…</vt:lpstr>
      <vt:lpstr>Values are reflections of our needs, desires, and what we care about most in life.</vt:lpstr>
      <vt:lpstr>Values can guide you to and through your </vt:lpstr>
      <vt:lpstr>Importance of Writing Personal Goals</vt:lpstr>
      <vt:lpstr>How to Achieve Goals</vt:lpstr>
      <vt:lpstr>PowerPoint Presentation</vt:lpstr>
      <vt:lpstr>Goals are not only essential personally, but also in the workplace.</vt:lpstr>
      <vt:lpstr>Core Purpose To care for and enrich the lives of children, families and individuals in our community.</vt:lpstr>
      <vt:lpstr>Now that you have seen how an organization has a plan for its future… What about yours?</vt:lpstr>
      <vt:lpstr>Types of Goals</vt:lpstr>
      <vt:lpstr>Short-Term Goals</vt:lpstr>
      <vt:lpstr>PowerPoint Presentation</vt:lpstr>
      <vt:lpstr>Long-Term Goals</vt:lpstr>
      <vt:lpstr>Short-Term Goals to Long-Term Success</vt:lpstr>
      <vt:lpstr>My Commitment Goals to Job Searching</vt:lpstr>
      <vt:lpstr>Summary of Module 23</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23: VALUES &amp; GOALS</dc:title>
  <dc:creator>Juli Maxwell</dc:creator>
  <cp:lastModifiedBy>Juli Maxwell</cp:lastModifiedBy>
  <cp:revision>17</cp:revision>
  <dcterms:created xsi:type="dcterms:W3CDTF">2022-01-16T20:27:02Z</dcterms:created>
  <dcterms:modified xsi:type="dcterms:W3CDTF">2022-01-17T20:34:44Z</dcterms:modified>
</cp:coreProperties>
</file>