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DAE27E-3034-4049-93D1-8A27E8EBF7E3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C9A325FF-06ED-4CCF-BB7A-3657B500AE59}">
      <dgm:prSet/>
      <dgm:spPr/>
      <dgm:t>
        <a:bodyPr/>
        <a:lstStyle/>
        <a:p>
          <a:r>
            <a:rPr lang="en-US"/>
            <a:t>Goal #1 Maintain and update the comprehensive MCAH resource and referral guide as needed.</a:t>
          </a:r>
        </a:p>
      </dgm:t>
    </dgm:pt>
    <dgm:pt modelId="{7039B4C6-5779-4687-93F2-CFB08397C4FA}" type="parTrans" cxnId="{42E3473B-31F2-4510-ACDF-34FC1A642DF7}">
      <dgm:prSet/>
      <dgm:spPr/>
      <dgm:t>
        <a:bodyPr/>
        <a:lstStyle/>
        <a:p>
          <a:endParaRPr lang="en-US"/>
        </a:p>
      </dgm:t>
    </dgm:pt>
    <dgm:pt modelId="{9388A1DF-46C3-4EAA-825D-C09BD7A17368}" type="sibTrans" cxnId="{42E3473B-31F2-4510-ACDF-34FC1A642DF7}">
      <dgm:prSet/>
      <dgm:spPr/>
      <dgm:t>
        <a:bodyPr/>
        <a:lstStyle/>
        <a:p>
          <a:endParaRPr lang="en-US"/>
        </a:p>
      </dgm:t>
    </dgm:pt>
    <dgm:pt modelId="{185B90D9-12A6-419D-9D72-9EE75E7C050A}">
      <dgm:prSet/>
      <dgm:spPr/>
      <dgm:t>
        <a:bodyPr/>
        <a:lstStyle/>
        <a:p>
          <a:r>
            <a:rPr lang="en-US"/>
            <a:t>Goal #2 To connect with local families to understand the needs of Child &amp; Youth with Special Health Care Needs.</a:t>
          </a:r>
        </a:p>
      </dgm:t>
    </dgm:pt>
    <dgm:pt modelId="{025D9F10-56B3-4135-9691-469438DC7160}" type="parTrans" cxnId="{E32297CB-F59B-4F01-8BE8-D7151FCE0B84}">
      <dgm:prSet/>
      <dgm:spPr/>
      <dgm:t>
        <a:bodyPr/>
        <a:lstStyle/>
        <a:p>
          <a:endParaRPr lang="en-US"/>
        </a:p>
      </dgm:t>
    </dgm:pt>
    <dgm:pt modelId="{231BA497-E464-447F-AECB-AA0A0FA61DD2}" type="sibTrans" cxnId="{E32297CB-F59B-4F01-8BE8-D7151FCE0B84}">
      <dgm:prSet/>
      <dgm:spPr/>
      <dgm:t>
        <a:bodyPr/>
        <a:lstStyle/>
        <a:p>
          <a:endParaRPr lang="en-US"/>
        </a:p>
      </dgm:t>
    </dgm:pt>
    <dgm:pt modelId="{B7BBC272-6184-4835-8911-FCAE59A7F0C1}">
      <dgm:prSet/>
      <dgm:spPr/>
      <dgm:t>
        <a:bodyPr/>
        <a:lstStyle/>
        <a:p>
          <a:r>
            <a:rPr lang="en-US"/>
            <a:t>Goal #3 Update and recommend SIDS/SUIDS related resources and safe practices to the community.</a:t>
          </a:r>
        </a:p>
      </dgm:t>
    </dgm:pt>
    <dgm:pt modelId="{88B030CE-C015-419A-9C49-2155F1A7B8D7}" type="parTrans" cxnId="{34B2F714-4FE4-4424-8EEE-9FB94F2B907C}">
      <dgm:prSet/>
      <dgm:spPr/>
      <dgm:t>
        <a:bodyPr/>
        <a:lstStyle/>
        <a:p>
          <a:endParaRPr lang="en-US"/>
        </a:p>
      </dgm:t>
    </dgm:pt>
    <dgm:pt modelId="{924E0A91-E2AA-438B-A6AE-C462B94E3301}" type="sibTrans" cxnId="{34B2F714-4FE4-4424-8EEE-9FB94F2B907C}">
      <dgm:prSet/>
      <dgm:spPr/>
      <dgm:t>
        <a:bodyPr/>
        <a:lstStyle/>
        <a:p>
          <a:endParaRPr lang="en-US"/>
        </a:p>
      </dgm:t>
    </dgm:pt>
    <dgm:pt modelId="{6A696EE2-D579-41CC-AFC7-F3936F88B779}">
      <dgm:prSet/>
      <dgm:spPr/>
      <dgm:t>
        <a:bodyPr/>
        <a:lstStyle/>
        <a:p>
          <a:r>
            <a:rPr lang="en-US"/>
            <a:t>Goal #4 Monitor and track breastfeeding initiation and duration rates in this county and disseminate data to community partners.</a:t>
          </a:r>
        </a:p>
      </dgm:t>
    </dgm:pt>
    <dgm:pt modelId="{25EBBC0E-A118-4FB4-BF3D-EE93D9DEBA7B}" type="parTrans" cxnId="{D418EEC8-AC62-4B06-ABB2-1A9059925D17}">
      <dgm:prSet/>
      <dgm:spPr/>
      <dgm:t>
        <a:bodyPr/>
        <a:lstStyle/>
        <a:p>
          <a:endParaRPr lang="en-US"/>
        </a:p>
      </dgm:t>
    </dgm:pt>
    <dgm:pt modelId="{CE3E1344-B7D4-447A-9F40-4AADE435ECC5}" type="sibTrans" cxnId="{D418EEC8-AC62-4B06-ABB2-1A9059925D17}">
      <dgm:prSet/>
      <dgm:spPr/>
      <dgm:t>
        <a:bodyPr/>
        <a:lstStyle/>
        <a:p>
          <a:endParaRPr lang="en-US"/>
        </a:p>
      </dgm:t>
    </dgm:pt>
    <dgm:pt modelId="{8B97F3D8-9097-46D9-BCA1-AC6C82967306}">
      <dgm:prSet/>
      <dgm:spPr/>
      <dgm:t>
        <a:bodyPr/>
        <a:lstStyle/>
        <a:p>
          <a:r>
            <a:rPr lang="en-US"/>
            <a:t>Goal #5 Link and refer local maternal, child, and adolescent people to safety net and Medical services.</a:t>
          </a:r>
        </a:p>
      </dgm:t>
    </dgm:pt>
    <dgm:pt modelId="{DF59AF49-8B9A-42A7-BA89-8AAC6A239036}" type="parTrans" cxnId="{154FBD9A-0E77-4C68-AC86-AF0DBE5D891F}">
      <dgm:prSet/>
      <dgm:spPr/>
      <dgm:t>
        <a:bodyPr/>
        <a:lstStyle/>
        <a:p>
          <a:endParaRPr lang="en-US"/>
        </a:p>
      </dgm:t>
    </dgm:pt>
    <dgm:pt modelId="{3B045CA7-7A81-4EB6-B055-A3BD670AC286}" type="sibTrans" cxnId="{154FBD9A-0E77-4C68-AC86-AF0DBE5D891F}">
      <dgm:prSet/>
      <dgm:spPr/>
      <dgm:t>
        <a:bodyPr/>
        <a:lstStyle/>
        <a:p>
          <a:endParaRPr lang="en-US"/>
        </a:p>
      </dgm:t>
    </dgm:pt>
    <dgm:pt modelId="{FF10E1BE-A1C5-4B8F-89DA-5D38E71496AE}">
      <dgm:prSet/>
      <dgm:spPr/>
      <dgm:t>
        <a:bodyPr/>
        <a:lstStyle/>
        <a:p>
          <a:r>
            <a:rPr lang="en-US"/>
            <a:t>Goal #6 Increase the knowledge and awareness of mental health &amp; services in San Benito County</a:t>
          </a:r>
        </a:p>
      </dgm:t>
    </dgm:pt>
    <dgm:pt modelId="{53ADBC0E-2657-440C-A04B-DD350074E93C}" type="parTrans" cxnId="{27CB8177-DCCE-40FF-B72F-A04DCD85D4C2}">
      <dgm:prSet/>
      <dgm:spPr/>
      <dgm:t>
        <a:bodyPr/>
        <a:lstStyle/>
        <a:p>
          <a:endParaRPr lang="en-US"/>
        </a:p>
      </dgm:t>
    </dgm:pt>
    <dgm:pt modelId="{7D1D4CEC-79D3-4FCB-878F-9A86649FCAE7}" type="sibTrans" cxnId="{27CB8177-DCCE-40FF-B72F-A04DCD85D4C2}">
      <dgm:prSet/>
      <dgm:spPr/>
      <dgm:t>
        <a:bodyPr/>
        <a:lstStyle/>
        <a:p>
          <a:endParaRPr lang="en-US"/>
        </a:p>
      </dgm:t>
    </dgm:pt>
    <dgm:pt modelId="{D90111F7-0419-4354-972E-6FB314F1AE57}">
      <dgm:prSet/>
      <dgm:spPr/>
      <dgm:t>
        <a:bodyPr/>
        <a:lstStyle/>
        <a:p>
          <a:r>
            <a:rPr lang="en-US"/>
            <a:t>Goal #7 Ensure that all women in San Benito County are healthy before, during and after pregnancy.</a:t>
          </a:r>
        </a:p>
      </dgm:t>
    </dgm:pt>
    <dgm:pt modelId="{CE736851-6D49-4666-8989-EA237041638E}" type="parTrans" cxnId="{6450CC9F-12BE-482C-9986-915FD47AE4A3}">
      <dgm:prSet/>
      <dgm:spPr/>
      <dgm:t>
        <a:bodyPr/>
        <a:lstStyle/>
        <a:p>
          <a:endParaRPr lang="en-US"/>
        </a:p>
      </dgm:t>
    </dgm:pt>
    <dgm:pt modelId="{CFACAD2D-A972-4769-AD1A-B0582AFA6E12}" type="sibTrans" cxnId="{6450CC9F-12BE-482C-9986-915FD47AE4A3}">
      <dgm:prSet/>
      <dgm:spPr/>
      <dgm:t>
        <a:bodyPr/>
        <a:lstStyle/>
        <a:p>
          <a:endParaRPr lang="en-US"/>
        </a:p>
      </dgm:t>
    </dgm:pt>
    <dgm:pt modelId="{CE61EB67-3349-4AC3-BBE6-DE6E3C86C7D1}">
      <dgm:prSet/>
      <dgm:spPr/>
      <dgm:t>
        <a:bodyPr/>
        <a:lstStyle/>
        <a:p>
          <a:r>
            <a:rPr lang="en-US"/>
            <a:t>Goal #8 Partner with local hospital and community stakeholders to disseminate social media campaigns about preterm birth reductions strategies.</a:t>
          </a:r>
        </a:p>
      </dgm:t>
    </dgm:pt>
    <dgm:pt modelId="{8F7B1DD3-DED0-4F27-A67A-F5AF4AF333A0}" type="parTrans" cxnId="{82B49167-D437-433F-9558-12F39D8AFD20}">
      <dgm:prSet/>
      <dgm:spPr/>
      <dgm:t>
        <a:bodyPr/>
        <a:lstStyle/>
        <a:p>
          <a:endParaRPr lang="en-US"/>
        </a:p>
      </dgm:t>
    </dgm:pt>
    <dgm:pt modelId="{2E03CDB8-F213-47C4-9BD3-F0FE422117C2}" type="sibTrans" cxnId="{82B49167-D437-433F-9558-12F39D8AFD20}">
      <dgm:prSet/>
      <dgm:spPr/>
      <dgm:t>
        <a:bodyPr/>
        <a:lstStyle/>
        <a:p>
          <a:endParaRPr lang="en-US"/>
        </a:p>
      </dgm:t>
    </dgm:pt>
    <dgm:pt modelId="{36531092-D195-4307-9924-6C39540D3C75}">
      <dgm:prSet/>
      <dgm:spPr/>
      <dgm:t>
        <a:bodyPr/>
        <a:lstStyle/>
        <a:p>
          <a:r>
            <a:rPr lang="en-US"/>
            <a:t>Goal #9 Partner with the Oral Health Program to obtain decay rates, dental visits, and prevention of childhood caries through prevention activities.</a:t>
          </a:r>
        </a:p>
      </dgm:t>
    </dgm:pt>
    <dgm:pt modelId="{1C351470-4A8D-4B70-BC89-91A3B5BA0B1C}" type="parTrans" cxnId="{AA8F6708-F5C8-45B6-85A1-8383D6C4EE40}">
      <dgm:prSet/>
      <dgm:spPr/>
      <dgm:t>
        <a:bodyPr/>
        <a:lstStyle/>
        <a:p>
          <a:endParaRPr lang="en-US"/>
        </a:p>
      </dgm:t>
    </dgm:pt>
    <dgm:pt modelId="{8DE3DFD3-C644-4EED-8BB6-3106EC4BE616}" type="sibTrans" cxnId="{AA8F6708-F5C8-45B6-85A1-8383D6C4EE40}">
      <dgm:prSet/>
      <dgm:spPr/>
      <dgm:t>
        <a:bodyPr/>
        <a:lstStyle/>
        <a:p>
          <a:endParaRPr lang="en-US"/>
        </a:p>
      </dgm:t>
    </dgm:pt>
    <dgm:pt modelId="{CE8A44B3-DEE8-40D1-AB10-93C9156C6825}">
      <dgm:prSet/>
      <dgm:spPr/>
      <dgm:t>
        <a:bodyPr/>
        <a:lstStyle/>
        <a:p>
          <a:r>
            <a:rPr lang="en-US"/>
            <a:t>Goal #10 Improve coordination of emergency preparedness and disaster relief support for children and youth with special needs.</a:t>
          </a:r>
        </a:p>
      </dgm:t>
    </dgm:pt>
    <dgm:pt modelId="{96A54FD2-0D27-428E-A0CC-D597498B8BC2}" type="parTrans" cxnId="{A70CC72A-A57C-44D7-BC7F-8DE937D2E9C7}">
      <dgm:prSet/>
      <dgm:spPr/>
      <dgm:t>
        <a:bodyPr/>
        <a:lstStyle/>
        <a:p>
          <a:endParaRPr lang="en-US"/>
        </a:p>
      </dgm:t>
    </dgm:pt>
    <dgm:pt modelId="{C843FB78-CF54-4C7A-8AC9-C61DD58D11CF}" type="sibTrans" cxnId="{A70CC72A-A57C-44D7-BC7F-8DE937D2E9C7}">
      <dgm:prSet/>
      <dgm:spPr/>
      <dgm:t>
        <a:bodyPr/>
        <a:lstStyle/>
        <a:p>
          <a:endParaRPr lang="en-US"/>
        </a:p>
      </dgm:t>
    </dgm:pt>
    <dgm:pt modelId="{CB141B0D-BB7B-4282-8741-4BD27245F4DD}">
      <dgm:prSet/>
      <dgm:spPr/>
      <dgm:t>
        <a:bodyPr/>
        <a:lstStyle/>
        <a:p>
          <a:r>
            <a:rPr lang="en-US"/>
            <a:t>Goal #11 Maintain and update a MCAH Website</a:t>
          </a:r>
        </a:p>
      </dgm:t>
    </dgm:pt>
    <dgm:pt modelId="{42FD0D3B-C04C-46E9-93BB-E6E51A565C62}" type="parTrans" cxnId="{8D74FF88-EED1-4DD4-B5A8-6F0C43BC4805}">
      <dgm:prSet/>
      <dgm:spPr/>
      <dgm:t>
        <a:bodyPr/>
        <a:lstStyle/>
        <a:p>
          <a:endParaRPr lang="en-US"/>
        </a:p>
      </dgm:t>
    </dgm:pt>
    <dgm:pt modelId="{032D772D-880E-4D47-B2C2-478ECEEFE581}" type="sibTrans" cxnId="{8D74FF88-EED1-4DD4-B5A8-6F0C43BC4805}">
      <dgm:prSet/>
      <dgm:spPr/>
      <dgm:t>
        <a:bodyPr/>
        <a:lstStyle/>
        <a:p>
          <a:endParaRPr lang="en-US"/>
        </a:p>
      </dgm:t>
    </dgm:pt>
    <dgm:pt modelId="{5E3D58B3-BBED-440F-8654-EAA1008E10FB}">
      <dgm:prSet/>
      <dgm:spPr/>
      <dgm:t>
        <a:bodyPr/>
        <a:lstStyle/>
        <a:p>
          <a:r>
            <a:rPr lang="en-US"/>
            <a:t>Goal #12 Partner with Safe Kids Coalition to reduce childhood injuries through injury prevention strategies and best practices.</a:t>
          </a:r>
        </a:p>
      </dgm:t>
    </dgm:pt>
    <dgm:pt modelId="{FC5DB9AC-121B-4245-B45B-7D1283C4DABC}" type="parTrans" cxnId="{B681B92A-0429-4AF4-B5D7-0C0D8233A1DB}">
      <dgm:prSet/>
      <dgm:spPr/>
      <dgm:t>
        <a:bodyPr/>
        <a:lstStyle/>
        <a:p>
          <a:endParaRPr lang="en-US"/>
        </a:p>
      </dgm:t>
    </dgm:pt>
    <dgm:pt modelId="{D45DEA86-7F9A-410D-8EF4-E39F6C00CE7A}" type="sibTrans" cxnId="{B681B92A-0429-4AF4-B5D7-0C0D8233A1DB}">
      <dgm:prSet/>
      <dgm:spPr/>
      <dgm:t>
        <a:bodyPr/>
        <a:lstStyle/>
        <a:p>
          <a:endParaRPr lang="en-US"/>
        </a:p>
      </dgm:t>
    </dgm:pt>
    <dgm:pt modelId="{9FD4372D-4B18-421B-8503-AFEC42FE1CFA}" type="pres">
      <dgm:prSet presAssocID="{A3DAE27E-3034-4049-93D1-8A27E8EBF7E3}" presName="diagram" presStyleCnt="0">
        <dgm:presLayoutVars>
          <dgm:dir/>
          <dgm:resizeHandles val="exact"/>
        </dgm:presLayoutVars>
      </dgm:prSet>
      <dgm:spPr/>
    </dgm:pt>
    <dgm:pt modelId="{2F167022-6784-42BE-930F-49BBAB031B76}" type="pres">
      <dgm:prSet presAssocID="{C9A325FF-06ED-4CCF-BB7A-3657B500AE59}" presName="node" presStyleLbl="node1" presStyleIdx="0" presStyleCnt="12">
        <dgm:presLayoutVars>
          <dgm:bulletEnabled val="1"/>
        </dgm:presLayoutVars>
      </dgm:prSet>
      <dgm:spPr/>
    </dgm:pt>
    <dgm:pt modelId="{9C8DE056-D062-469C-9FEC-7B596DD9E869}" type="pres">
      <dgm:prSet presAssocID="{9388A1DF-46C3-4EAA-825D-C09BD7A17368}" presName="sibTrans" presStyleCnt="0"/>
      <dgm:spPr/>
    </dgm:pt>
    <dgm:pt modelId="{330B5C13-7B37-4284-9862-E186FFD05DEA}" type="pres">
      <dgm:prSet presAssocID="{185B90D9-12A6-419D-9D72-9EE75E7C050A}" presName="node" presStyleLbl="node1" presStyleIdx="1" presStyleCnt="12">
        <dgm:presLayoutVars>
          <dgm:bulletEnabled val="1"/>
        </dgm:presLayoutVars>
      </dgm:prSet>
      <dgm:spPr/>
    </dgm:pt>
    <dgm:pt modelId="{62BC9E66-0EF0-422C-810E-7A6A7B0542A0}" type="pres">
      <dgm:prSet presAssocID="{231BA497-E464-447F-AECB-AA0A0FA61DD2}" presName="sibTrans" presStyleCnt="0"/>
      <dgm:spPr/>
    </dgm:pt>
    <dgm:pt modelId="{3CB226AE-78CA-4842-BE47-7179F62C591F}" type="pres">
      <dgm:prSet presAssocID="{B7BBC272-6184-4835-8911-FCAE59A7F0C1}" presName="node" presStyleLbl="node1" presStyleIdx="2" presStyleCnt="12">
        <dgm:presLayoutVars>
          <dgm:bulletEnabled val="1"/>
        </dgm:presLayoutVars>
      </dgm:prSet>
      <dgm:spPr/>
    </dgm:pt>
    <dgm:pt modelId="{97F48400-BB38-4349-BE2A-94E53830770C}" type="pres">
      <dgm:prSet presAssocID="{924E0A91-E2AA-438B-A6AE-C462B94E3301}" presName="sibTrans" presStyleCnt="0"/>
      <dgm:spPr/>
    </dgm:pt>
    <dgm:pt modelId="{17EEB189-DBE7-41DA-A0C2-0AF3C385AB19}" type="pres">
      <dgm:prSet presAssocID="{6A696EE2-D579-41CC-AFC7-F3936F88B779}" presName="node" presStyleLbl="node1" presStyleIdx="3" presStyleCnt="12">
        <dgm:presLayoutVars>
          <dgm:bulletEnabled val="1"/>
        </dgm:presLayoutVars>
      </dgm:prSet>
      <dgm:spPr/>
    </dgm:pt>
    <dgm:pt modelId="{DA947488-8CDC-44A6-9F80-E80E73405A2A}" type="pres">
      <dgm:prSet presAssocID="{CE3E1344-B7D4-447A-9F40-4AADE435ECC5}" presName="sibTrans" presStyleCnt="0"/>
      <dgm:spPr/>
    </dgm:pt>
    <dgm:pt modelId="{D6CE6125-6D9E-41AB-BB5C-6CB75F53B29E}" type="pres">
      <dgm:prSet presAssocID="{8B97F3D8-9097-46D9-BCA1-AC6C82967306}" presName="node" presStyleLbl="node1" presStyleIdx="4" presStyleCnt="12">
        <dgm:presLayoutVars>
          <dgm:bulletEnabled val="1"/>
        </dgm:presLayoutVars>
      </dgm:prSet>
      <dgm:spPr/>
    </dgm:pt>
    <dgm:pt modelId="{11A2F0C3-02DB-4C22-B5EA-DB1B9A2FF904}" type="pres">
      <dgm:prSet presAssocID="{3B045CA7-7A81-4EB6-B055-A3BD670AC286}" presName="sibTrans" presStyleCnt="0"/>
      <dgm:spPr/>
    </dgm:pt>
    <dgm:pt modelId="{3F94153C-3CBB-488C-8337-531D351D8BA2}" type="pres">
      <dgm:prSet presAssocID="{FF10E1BE-A1C5-4B8F-89DA-5D38E71496AE}" presName="node" presStyleLbl="node1" presStyleIdx="5" presStyleCnt="12">
        <dgm:presLayoutVars>
          <dgm:bulletEnabled val="1"/>
        </dgm:presLayoutVars>
      </dgm:prSet>
      <dgm:spPr/>
    </dgm:pt>
    <dgm:pt modelId="{B63922B6-8D03-40F0-B6A7-60C72881115F}" type="pres">
      <dgm:prSet presAssocID="{7D1D4CEC-79D3-4FCB-878F-9A86649FCAE7}" presName="sibTrans" presStyleCnt="0"/>
      <dgm:spPr/>
    </dgm:pt>
    <dgm:pt modelId="{E0858964-3945-4BBF-8166-8A9CCB4B3C45}" type="pres">
      <dgm:prSet presAssocID="{D90111F7-0419-4354-972E-6FB314F1AE57}" presName="node" presStyleLbl="node1" presStyleIdx="6" presStyleCnt="12">
        <dgm:presLayoutVars>
          <dgm:bulletEnabled val="1"/>
        </dgm:presLayoutVars>
      </dgm:prSet>
      <dgm:spPr/>
    </dgm:pt>
    <dgm:pt modelId="{9C1DFB69-611A-49F8-9C6C-C25F3A9CD07A}" type="pres">
      <dgm:prSet presAssocID="{CFACAD2D-A972-4769-AD1A-B0582AFA6E12}" presName="sibTrans" presStyleCnt="0"/>
      <dgm:spPr/>
    </dgm:pt>
    <dgm:pt modelId="{79BF71CA-8040-46BF-82B8-444436EAAD15}" type="pres">
      <dgm:prSet presAssocID="{CE61EB67-3349-4AC3-BBE6-DE6E3C86C7D1}" presName="node" presStyleLbl="node1" presStyleIdx="7" presStyleCnt="12">
        <dgm:presLayoutVars>
          <dgm:bulletEnabled val="1"/>
        </dgm:presLayoutVars>
      </dgm:prSet>
      <dgm:spPr/>
    </dgm:pt>
    <dgm:pt modelId="{2D0F2584-15D1-4929-AACB-4DCA0250ABF2}" type="pres">
      <dgm:prSet presAssocID="{2E03CDB8-F213-47C4-9BD3-F0FE422117C2}" presName="sibTrans" presStyleCnt="0"/>
      <dgm:spPr/>
    </dgm:pt>
    <dgm:pt modelId="{2E240E0A-9325-4231-898C-5AD6F1C5341F}" type="pres">
      <dgm:prSet presAssocID="{36531092-D195-4307-9924-6C39540D3C75}" presName="node" presStyleLbl="node1" presStyleIdx="8" presStyleCnt="12">
        <dgm:presLayoutVars>
          <dgm:bulletEnabled val="1"/>
        </dgm:presLayoutVars>
      </dgm:prSet>
      <dgm:spPr/>
    </dgm:pt>
    <dgm:pt modelId="{AEEE8F06-4EBF-4453-8D6D-F489A7A61C5F}" type="pres">
      <dgm:prSet presAssocID="{8DE3DFD3-C644-4EED-8BB6-3106EC4BE616}" presName="sibTrans" presStyleCnt="0"/>
      <dgm:spPr/>
    </dgm:pt>
    <dgm:pt modelId="{19B37031-900F-4965-BF01-B538BBFF9F6A}" type="pres">
      <dgm:prSet presAssocID="{CE8A44B3-DEE8-40D1-AB10-93C9156C6825}" presName="node" presStyleLbl="node1" presStyleIdx="9" presStyleCnt="12">
        <dgm:presLayoutVars>
          <dgm:bulletEnabled val="1"/>
        </dgm:presLayoutVars>
      </dgm:prSet>
      <dgm:spPr/>
    </dgm:pt>
    <dgm:pt modelId="{36464F71-D1F6-4F19-956C-5FF061E3D971}" type="pres">
      <dgm:prSet presAssocID="{C843FB78-CF54-4C7A-8AC9-C61DD58D11CF}" presName="sibTrans" presStyleCnt="0"/>
      <dgm:spPr/>
    </dgm:pt>
    <dgm:pt modelId="{7EE0CF68-D10E-4C1A-AEB5-8D68CE19398C}" type="pres">
      <dgm:prSet presAssocID="{CB141B0D-BB7B-4282-8741-4BD27245F4DD}" presName="node" presStyleLbl="node1" presStyleIdx="10" presStyleCnt="12">
        <dgm:presLayoutVars>
          <dgm:bulletEnabled val="1"/>
        </dgm:presLayoutVars>
      </dgm:prSet>
      <dgm:spPr/>
    </dgm:pt>
    <dgm:pt modelId="{D89E97DE-4416-4F9E-B12E-69E1B1D59911}" type="pres">
      <dgm:prSet presAssocID="{032D772D-880E-4D47-B2C2-478ECEEFE581}" presName="sibTrans" presStyleCnt="0"/>
      <dgm:spPr/>
    </dgm:pt>
    <dgm:pt modelId="{F1D3B1A8-9AF5-4643-9DB9-96321945C31F}" type="pres">
      <dgm:prSet presAssocID="{5E3D58B3-BBED-440F-8654-EAA1008E10FB}" presName="node" presStyleLbl="node1" presStyleIdx="11" presStyleCnt="12">
        <dgm:presLayoutVars>
          <dgm:bulletEnabled val="1"/>
        </dgm:presLayoutVars>
      </dgm:prSet>
      <dgm:spPr/>
    </dgm:pt>
  </dgm:ptLst>
  <dgm:cxnLst>
    <dgm:cxn modelId="{AA8F6708-F5C8-45B6-85A1-8383D6C4EE40}" srcId="{A3DAE27E-3034-4049-93D1-8A27E8EBF7E3}" destId="{36531092-D195-4307-9924-6C39540D3C75}" srcOrd="8" destOrd="0" parTransId="{1C351470-4A8D-4B70-BC89-91A3B5BA0B1C}" sibTransId="{8DE3DFD3-C644-4EED-8BB6-3106EC4BE616}"/>
    <dgm:cxn modelId="{D338E110-4F52-414B-951E-6790884846AA}" type="presOf" srcId="{185B90D9-12A6-419D-9D72-9EE75E7C050A}" destId="{330B5C13-7B37-4284-9862-E186FFD05DEA}" srcOrd="0" destOrd="0" presId="urn:microsoft.com/office/officeart/2005/8/layout/default"/>
    <dgm:cxn modelId="{34B2F714-4FE4-4424-8EEE-9FB94F2B907C}" srcId="{A3DAE27E-3034-4049-93D1-8A27E8EBF7E3}" destId="{B7BBC272-6184-4835-8911-FCAE59A7F0C1}" srcOrd="2" destOrd="0" parTransId="{88B030CE-C015-419A-9C49-2155F1A7B8D7}" sibTransId="{924E0A91-E2AA-438B-A6AE-C462B94E3301}"/>
    <dgm:cxn modelId="{169A702A-846A-4294-B541-1FE48836BD3B}" type="presOf" srcId="{CB141B0D-BB7B-4282-8741-4BD27245F4DD}" destId="{7EE0CF68-D10E-4C1A-AEB5-8D68CE19398C}" srcOrd="0" destOrd="0" presId="urn:microsoft.com/office/officeart/2005/8/layout/default"/>
    <dgm:cxn modelId="{B681B92A-0429-4AF4-B5D7-0C0D8233A1DB}" srcId="{A3DAE27E-3034-4049-93D1-8A27E8EBF7E3}" destId="{5E3D58B3-BBED-440F-8654-EAA1008E10FB}" srcOrd="11" destOrd="0" parTransId="{FC5DB9AC-121B-4245-B45B-7D1283C4DABC}" sibTransId="{D45DEA86-7F9A-410D-8EF4-E39F6C00CE7A}"/>
    <dgm:cxn modelId="{A70CC72A-A57C-44D7-BC7F-8DE937D2E9C7}" srcId="{A3DAE27E-3034-4049-93D1-8A27E8EBF7E3}" destId="{CE8A44B3-DEE8-40D1-AB10-93C9156C6825}" srcOrd="9" destOrd="0" parTransId="{96A54FD2-0D27-428E-A0CC-D597498B8BC2}" sibTransId="{C843FB78-CF54-4C7A-8AC9-C61DD58D11CF}"/>
    <dgm:cxn modelId="{D7695933-012C-41EC-AD8B-AC676C9D0893}" type="presOf" srcId="{36531092-D195-4307-9924-6C39540D3C75}" destId="{2E240E0A-9325-4231-898C-5AD6F1C5341F}" srcOrd="0" destOrd="0" presId="urn:microsoft.com/office/officeart/2005/8/layout/default"/>
    <dgm:cxn modelId="{BDDA1E36-D094-4F14-A367-325A12217BF4}" type="presOf" srcId="{D90111F7-0419-4354-972E-6FB314F1AE57}" destId="{E0858964-3945-4BBF-8166-8A9CCB4B3C45}" srcOrd="0" destOrd="0" presId="urn:microsoft.com/office/officeart/2005/8/layout/default"/>
    <dgm:cxn modelId="{42E3473B-31F2-4510-ACDF-34FC1A642DF7}" srcId="{A3DAE27E-3034-4049-93D1-8A27E8EBF7E3}" destId="{C9A325FF-06ED-4CCF-BB7A-3657B500AE59}" srcOrd="0" destOrd="0" parTransId="{7039B4C6-5779-4687-93F2-CFB08397C4FA}" sibTransId="{9388A1DF-46C3-4EAA-825D-C09BD7A17368}"/>
    <dgm:cxn modelId="{7D1B795D-A33A-4B15-A5AB-CBD28A8FDDC4}" type="presOf" srcId="{6A696EE2-D579-41CC-AFC7-F3936F88B779}" destId="{17EEB189-DBE7-41DA-A0C2-0AF3C385AB19}" srcOrd="0" destOrd="0" presId="urn:microsoft.com/office/officeart/2005/8/layout/default"/>
    <dgm:cxn modelId="{82B49167-D437-433F-9558-12F39D8AFD20}" srcId="{A3DAE27E-3034-4049-93D1-8A27E8EBF7E3}" destId="{CE61EB67-3349-4AC3-BBE6-DE6E3C86C7D1}" srcOrd="7" destOrd="0" parTransId="{8F7B1DD3-DED0-4F27-A67A-F5AF4AF333A0}" sibTransId="{2E03CDB8-F213-47C4-9BD3-F0FE422117C2}"/>
    <dgm:cxn modelId="{27CB8177-DCCE-40FF-B72F-A04DCD85D4C2}" srcId="{A3DAE27E-3034-4049-93D1-8A27E8EBF7E3}" destId="{FF10E1BE-A1C5-4B8F-89DA-5D38E71496AE}" srcOrd="5" destOrd="0" parTransId="{53ADBC0E-2657-440C-A04B-DD350074E93C}" sibTransId="{7D1D4CEC-79D3-4FCB-878F-9A86649FCAE7}"/>
    <dgm:cxn modelId="{8D74FF88-EED1-4DD4-B5A8-6F0C43BC4805}" srcId="{A3DAE27E-3034-4049-93D1-8A27E8EBF7E3}" destId="{CB141B0D-BB7B-4282-8741-4BD27245F4DD}" srcOrd="10" destOrd="0" parTransId="{42FD0D3B-C04C-46E9-93BB-E6E51A565C62}" sibTransId="{032D772D-880E-4D47-B2C2-478ECEEFE581}"/>
    <dgm:cxn modelId="{154FBD9A-0E77-4C68-AC86-AF0DBE5D891F}" srcId="{A3DAE27E-3034-4049-93D1-8A27E8EBF7E3}" destId="{8B97F3D8-9097-46D9-BCA1-AC6C82967306}" srcOrd="4" destOrd="0" parTransId="{DF59AF49-8B9A-42A7-BA89-8AAC6A239036}" sibTransId="{3B045CA7-7A81-4EB6-B055-A3BD670AC286}"/>
    <dgm:cxn modelId="{6450CC9F-12BE-482C-9986-915FD47AE4A3}" srcId="{A3DAE27E-3034-4049-93D1-8A27E8EBF7E3}" destId="{D90111F7-0419-4354-972E-6FB314F1AE57}" srcOrd="6" destOrd="0" parTransId="{CE736851-6D49-4666-8989-EA237041638E}" sibTransId="{CFACAD2D-A972-4769-AD1A-B0582AFA6E12}"/>
    <dgm:cxn modelId="{9EB817B7-06A9-480A-9F45-9D2F11E18BE5}" type="presOf" srcId="{CE61EB67-3349-4AC3-BBE6-DE6E3C86C7D1}" destId="{79BF71CA-8040-46BF-82B8-444436EAAD15}" srcOrd="0" destOrd="0" presId="urn:microsoft.com/office/officeart/2005/8/layout/default"/>
    <dgm:cxn modelId="{4D1C11C1-BD73-4DB3-80D1-4F18C38733E9}" type="presOf" srcId="{A3DAE27E-3034-4049-93D1-8A27E8EBF7E3}" destId="{9FD4372D-4B18-421B-8503-AFEC42FE1CFA}" srcOrd="0" destOrd="0" presId="urn:microsoft.com/office/officeart/2005/8/layout/default"/>
    <dgm:cxn modelId="{D418EEC8-AC62-4B06-ABB2-1A9059925D17}" srcId="{A3DAE27E-3034-4049-93D1-8A27E8EBF7E3}" destId="{6A696EE2-D579-41CC-AFC7-F3936F88B779}" srcOrd="3" destOrd="0" parTransId="{25EBBC0E-A118-4FB4-BF3D-EE93D9DEBA7B}" sibTransId="{CE3E1344-B7D4-447A-9F40-4AADE435ECC5}"/>
    <dgm:cxn modelId="{E32297CB-F59B-4F01-8BE8-D7151FCE0B84}" srcId="{A3DAE27E-3034-4049-93D1-8A27E8EBF7E3}" destId="{185B90D9-12A6-419D-9D72-9EE75E7C050A}" srcOrd="1" destOrd="0" parTransId="{025D9F10-56B3-4135-9691-469438DC7160}" sibTransId="{231BA497-E464-447F-AECB-AA0A0FA61DD2}"/>
    <dgm:cxn modelId="{0D0842D6-ED95-4A5C-8939-7DA09A62DA55}" type="presOf" srcId="{5E3D58B3-BBED-440F-8654-EAA1008E10FB}" destId="{F1D3B1A8-9AF5-4643-9DB9-96321945C31F}" srcOrd="0" destOrd="0" presId="urn:microsoft.com/office/officeart/2005/8/layout/default"/>
    <dgm:cxn modelId="{564F2DD9-50D4-4146-9A2F-AA365F63D95E}" type="presOf" srcId="{B7BBC272-6184-4835-8911-FCAE59A7F0C1}" destId="{3CB226AE-78CA-4842-BE47-7179F62C591F}" srcOrd="0" destOrd="0" presId="urn:microsoft.com/office/officeart/2005/8/layout/default"/>
    <dgm:cxn modelId="{A6AFE9DD-A282-49D5-8DBE-F9060F91F4B9}" type="presOf" srcId="{CE8A44B3-DEE8-40D1-AB10-93C9156C6825}" destId="{19B37031-900F-4965-BF01-B538BBFF9F6A}" srcOrd="0" destOrd="0" presId="urn:microsoft.com/office/officeart/2005/8/layout/default"/>
    <dgm:cxn modelId="{FC4A32DE-5966-4351-B098-0259552F81A0}" type="presOf" srcId="{FF10E1BE-A1C5-4B8F-89DA-5D38E71496AE}" destId="{3F94153C-3CBB-488C-8337-531D351D8BA2}" srcOrd="0" destOrd="0" presId="urn:microsoft.com/office/officeart/2005/8/layout/default"/>
    <dgm:cxn modelId="{3634ACFC-9E4C-4956-9141-D187A19B412A}" type="presOf" srcId="{C9A325FF-06ED-4CCF-BB7A-3657B500AE59}" destId="{2F167022-6784-42BE-930F-49BBAB031B76}" srcOrd="0" destOrd="0" presId="urn:microsoft.com/office/officeart/2005/8/layout/default"/>
    <dgm:cxn modelId="{A70116FD-3856-4E7B-BAA1-DB91BFAF0ED8}" type="presOf" srcId="{8B97F3D8-9097-46D9-BCA1-AC6C82967306}" destId="{D6CE6125-6D9E-41AB-BB5C-6CB75F53B29E}" srcOrd="0" destOrd="0" presId="urn:microsoft.com/office/officeart/2005/8/layout/default"/>
    <dgm:cxn modelId="{89515348-7F8E-4BE0-AAEB-41F64920C12F}" type="presParOf" srcId="{9FD4372D-4B18-421B-8503-AFEC42FE1CFA}" destId="{2F167022-6784-42BE-930F-49BBAB031B76}" srcOrd="0" destOrd="0" presId="urn:microsoft.com/office/officeart/2005/8/layout/default"/>
    <dgm:cxn modelId="{EB097151-3BB4-4C50-BA04-6C9C37C8D6C6}" type="presParOf" srcId="{9FD4372D-4B18-421B-8503-AFEC42FE1CFA}" destId="{9C8DE056-D062-469C-9FEC-7B596DD9E869}" srcOrd="1" destOrd="0" presId="urn:microsoft.com/office/officeart/2005/8/layout/default"/>
    <dgm:cxn modelId="{F7C357D0-C288-4388-92CE-337063898B99}" type="presParOf" srcId="{9FD4372D-4B18-421B-8503-AFEC42FE1CFA}" destId="{330B5C13-7B37-4284-9862-E186FFD05DEA}" srcOrd="2" destOrd="0" presId="urn:microsoft.com/office/officeart/2005/8/layout/default"/>
    <dgm:cxn modelId="{5CD94A75-5117-4336-8EDE-76CD223CB687}" type="presParOf" srcId="{9FD4372D-4B18-421B-8503-AFEC42FE1CFA}" destId="{62BC9E66-0EF0-422C-810E-7A6A7B0542A0}" srcOrd="3" destOrd="0" presId="urn:microsoft.com/office/officeart/2005/8/layout/default"/>
    <dgm:cxn modelId="{50FD14B1-0BE3-43CB-8506-5837EA30CDD0}" type="presParOf" srcId="{9FD4372D-4B18-421B-8503-AFEC42FE1CFA}" destId="{3CB226AE-78CA-4842-BE47-7179F62C591F}" srcOrd="4" destOrd="0" presId="urn:microsoft.com/office/officeart/2005/8/layout/default"/>
    <dgm:cxn modelId="{D0A61527-48D9-412B-A6CD-7574AC4FC0A1}" type="presParOf" srcId="{9FD4372D-4B18-421B-8503-AFEC42FE1CFA}" destId="{97F48400-BB38-4349-BE2A-94E53830770C}" srcOrd="5" destOrd="0" presId="urn:microsoft.com/office/officeart/2005/8/layout/default"/>
    <dgm:cxn modelId="{792F4DC9-4380-43FE-AD81-FA267EE2E085}" type="presParOf" srcId="{9FD4372D-4B18-421B-8503-AFEC42FE1CFA}" destId="{17EEB189-DBE7-41DA-A0C2-0AF3C385AB19}" srcOrd="6" destOrd="0" presId="urn:microsoft.com/office/officeart/2005/8/layout/default"/>
    <dgm:cxn modelId="{9F253520-5EC8-4EDF-858B-2D06A3FADC61}" type="presParOf" srcId="{9FD4372D-4B18-421B-8503-AFEC42FE1CFA}" destId="{DA947488-8CDC-44A6-9F80-E80E73405A2A}" srcOrd="7" destOrd="0" presId="urn:microsoft.com/office/officeart/2005/8/layout/default"/>
    <dgm:cxn modelId="{6E3CBD04-EDC7-41A1-9038-0884BFFB1613}" type="presParOf" srcId="{9FD4372D-4B18-421B-8503-AFEC42FE1CFA}" destId="{D6CE6125-6D9E-41AB-BB5C-6CB75F53B29E}" srcOrd="8" destOrd="0" presId="urn:microsoft.com/office/officeart/2005/8/layout/default"/>
    <dgm:cxn modelId="{71ED696F-CB12-45C5-9615-CB795A903AA6}" type="presParOf" srcId="{9FD4372D-4B18-421B-8503-AFEC42FE1CFA}" destId="{11A2F0C3-02DB-4C22-B5EA-DB1B9A2FF904}" srcOrd="9" destOrd="0" presId="urn:microsoft.com/office/officeart/2005/8/layout/default"/>
    <dgm:cxn modelId="{3CA12372-3FE8-482D-A07B-BB9D07CBA880}" type="presParOf" srcId="{9FD4372D-4B18-421B-8503-AFEC42FE1CFA}" destId="{3F94153C-3CBB-488C-8337-531D351D8BA2}" srcOrd="10" destOrd="0" presId="urn:microsoft.com/office/officeart/2005/8/layout/default"/>
    <dgm:cxn modelId="{E7EF7F2C-1CF4-4765-9034-F2FB4251B01E}" type="presParOf" srcId="{9FD4372D-4B18-421B-8503-AFEC42FE1CFA}" destId="{B63922B6-8D03-40F0-B6A7-60C72881115F}" srcOrd="11" destOrd="0" presId="urn:microsoft.com/office/officeart/2005/8/layout/default"/>
    <dgm:cxn modelId="{E484B486-80F9-4B57-978A-5C26A414762B}" type="presParOf" srcId="{9FD4372D-4B18-421B-8503-AFEC42FE1CFA}" destId="{E0858964-3945-4BBF-8166-8A9CCB4B3C45}" srcOrd="12" destOrd="0" presId="urn:microsoft.com/office/officeart/2005/8/layout/default"/>
    <dgm:cxn modelId="{5185EEC6-4749-4BEA-A789-1FF62C5BECD8}" type="presParOf" srcId="{9FD4372D-4B18-421B-8503-AFEC42FE1CFA}" destId="{9C1DFB69-611A-49F8-9C6C-C25F3A9CD07A}" srcOrd="13" destOrd="0" presId="urn:microsoft.com/office/officeart/2005/8/layout/default"/>
    <dgm:cxn modelId="{A6CD6378-C2CE-4D92-A808-79BBC2E98651}" type="presParOf" srcId="{9FD4372D-4B18-421B-8503-AFEC42FE1CFA}" destId="{79BF71CA-8040-46BF-82B8-444436EAAD15}" srcOrd="14" destOrd="0" presId="urn:microsoft.com/office/officeart/2005/8/layout/default"/>
    <dgm:cxn modelId="{DF8D8C6C-B212-47C3-B869-93B8A59F17C0}" type="presParOf" srcId="{9FD4372D-4B18-421B-8503-AFEC42FE1CFA}" destId="{2D0F2584-15D1-4929-AACB-4DCA0250ABF2}" srcOrd="15" destOrd="0" presId="urn:microsoft.com/office/officeart/2005/8/layout/default"/>
    <dgm:cxn modelId="{A4A3CA2C-7DA8-45C5-A36B-C89BEF992DE4}" type="presParOf" srcId="{9FD4372D-4B18-421B-8503-AFEC42FE1CFA}" destId="{2E240E0A-9325-4231-898C-5AD6F1C5341F}" srcOrd="16" destOrd="0" presId="urn:microsoft.com/office/officeart/2005/8/layout/default"/>
    <dgm:cxn modelId="{9F2DE04F-4017-4294-8B53-5FE2B1152390}" type="presParOf" srcId="{9FD4372D-4B18-421B-8503-AFEC42FE1CFA}" destId="{AEEE8F06-4EBF-4453-8D6D-F489A7A61C5F}" srcOrd="17" destOrd="0" presId="urn:microsoft.com/office/officeart/2005/8/layout/default"/>
    <dgm:cxn modelId="{3A00D91F-A2DD-4210-AB3D-B4108C5285CA}" type="presParOf" srcId="{9FD4372D-4B18-421B-8503-AFEC42FE1CFA}" destId="{19B37031-900F-4965-BF01-B538BBFF9F6A}" srcOrd="18" destOrd="0" presId="urn:microsoft.com/office/officeart/2005/8/layout/default"/>
    <dgm:cxn modelId="{702D0DD0-58D0-4274-8BDF-003BD5C1E985}" type="presParOf" srcId="{9FD4372D-4B18-421B-8503-AFEC42FE1CFA}" destId="{36464F71-D1F6-4F19-956C-5FF061E3D971}" srcOrd="19" destOrd="0" presId="urn:microsoft.com/office/officeart/2005/8/layout/default"/>
    <dgm:cxn modelId="{8CBC42E0-70E8-4CA8-ACE9-B3754167A096}" type="presParOf" srcId="{9FD4372D-4B18-421B-8503-AFEC42FE1CFA}" destId="{7EE0CF68-D10E-4C1A-AEB5-8D68CE19398C}" srcOrd="20" destOrd="0" presId="urn:microsoft.com/office/officeart/2005/8/layout/default"/>
    <dgm:cxn modelId="{EA3B868B-A483-46EA-908B-E4150BA50873}" type="presParOf" srcId="{9FD4372D-4B18-421B-8503-AFEC42FE1CFA}" destId="{D89E97DE-4416-4F9E-B12E-69E1B1D59911}" srcOrd="21" destOrd="0" presId="urn:microsoft.com/office/officeart/2005/8/layout/default"/>
    <dgm:cxn modelId="{15EB33C6-B210-40ED-B7E3-E79D9FF4419C}" type="presParOf" srcId="{9FD4372D-4B18-421B-8503-AFEC42FE1CFA}" destId="{F1D3B1A8-9AF5-4643-9DB9-96321945C31F}" srcOrd="2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167022-6784-42BE-930F-49BBAB031B76}">
      <dsp:nvSpPr>
        <dsp:cNvPr id="0" name=""/>
        <dsp:cNvSpPr/>
      </dsp:nvSpPr>
      <dsp:spPr>
        <a:xfrm>
          <a:off x="582645" y="1178"/>
          <a:ext cx="2174490" cy="130469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Goal #1 Maintain and update the comprehensive MCAH resource and referral guide as needed.</a:t>
          </a:r>
        </a:p>
      </dsp:txBody>
      <dsp:txXfrm>
        <a:off x="582645" y="1178"/>
        <a:ext cx="2174490" cy="1304694"/>
      </dsp:txXfrm>
    </dsp:sp>
    <dsp:sp modelId="{330B5C13-7B37-4284-9862-E186FFD05DEA}">
      <dsp:nvSpPr>
        <dsp:cNvPr id="0" name=""/>
        <dsp:cNvSpPr/>
      </dsp:nvSpPr>
      <dsp:spPr>
        <a:xfrm>
          <a:off x="2974584" y="1178"/>
          <a:ext cx="2174490" cy="1304694"/>
        </a:xfrm>
        <a:prstGeom prst="rect">
          <a:avLst/>
        </a:prstGeom>
        <a:solidFill>
          <a:schemeClr val="accent5">
            <a:hueOff val="-614413"/>
            <a:satOff val="-1584"/>
            <a:lumOff val="-107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Goal #2 To connect with local families to understand the needs of Child &amp; Youth with Special Health Care Needs.</a:t>
          </a:r>
        </a:p>
      </dsp:txBody>
      <dsp:txXfrm>
        <a:off x="2974584" y="1178"/>
        <a:ext cx="2174490" cy="1304694"/>
      </dsp:txXfrm>
    </dsp:sp>
    <dsp:sp modelId="{3CB226AE-78CA-4842-BE47-7179F62C591F}">
      <dsp:nvSpPr>
        <dsp:cNvPr id="0" name=""/>
        <dsp:cNvSpPr/>
      </dsp:nvSpPr>
      <dsp:spPr>
        <a:xfrm>
          <a:off x="5366524" y="1178"/>
          <a:ext cx="2174490" cy="1304694"/>
        </a:xfrm>
        <a:prstGeom prst="rect">
          <a:avLst/>
        </a:prstGeom>
        <a:solidFill>
          <a:schemeClr val="accent5">
            <a:hueOff val="-1228826"/>
            <a:satOff val="-3167"/>
            <a:lumOff val="-213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Goal #3 Update and recommend SIDS/SUIDS related resources and safe practices to the community.</a:t>
          </a:r>
        </a:p>
      </dsp:txBody>
      <dsp:txXfrm>
        <a:off x="5366524" y="1178"/>
        <a:ext cx="2174490" cy="1304694"/>
      </dsp:txXfrm>
    </dsp:sp>
    <dsp:sp modelId="{17EEB189-DBE7-41DA-A0C2-0AF3C385AB19}">
      <dsp:nvSpPr>
        <dsp:cNvPr id="0" name=""/>
        <dsp:cNvSpPr/>
      </dsp:nvSpPr>
      <dsp:spPr>
        <a:xfrm>
          <a:off x="7758464" y="1178"/>
          <a:ext cx="2174490" cy="1304694"/>
        </a:xfrm>
        <a:prstGeom prst="rect">
          <a:avLst/>
        </a:prstGeom>
        <a:solidFill>
          <a:schemeClr val="accent5">
            <a:hueOff val="-1843239"/>
            <a:satOff val="-4751"/>
            <a:lumOff val="-320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Goal #4 Monitor and track breastfeeding initiation and duration rates in this county and disseminate data to community partners.</a:t>
          </a:r>
        </a:p>
      </dsp:txBody>
      <dsp:txXfrm>
        <a:off x="7758464" y="1178"/>
        <a:ext cx="2174490" cy="1304694"/>
      </dsp:txXfrm>
    </dsp:sp>
    <dsp:sp modelId="{D6CE6125-6D9E-41AB-BB5C-6CB75F53B29E}">
      <dsp:nvSpPr>
        <dsp:cNvPr id="0" name=""/>
        <dsp:cNvSpPr/>
      </dsp:nvSpPr>
      <dsp:spPr>
        <a:xfrm>
          <a:off x="582645" y="1523321"/>
          <a:ext cx="2174490" cy="1304694"/>
        </a:xfrm>
        <a:prstGeom prst="rect">
          <a:avLst/>
        </a:prstGeom>
        <a:solidFill>
          <a:schemeClr val="accent5">
            <a:hueOff val="-2457652"/>
            <a:satOff val="-6334"/>
            <a:lumOff val="-427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Goal #5 Link and refer local maternal, child, and adolescent people to safety net and Medical services.</a:t>
          </a:r>
        </a:p>
      </dsp:txBody>
      <dsp:txXfrm>
        <a:off x="582645" y="1523321"/>
        <a:ext cx="2174490" cy="1304694"/>
      </dsp:txXfrm>
    </dsp:sp>
    <dsp:sp modelId="{3F94153C-3CBB-488C-8337-531D351D8BA2}">
      <dsp:nvSpPr>
        <dsp:cNvPr id="0" name=""/>
        <dsp:cNvSpPr/>
      </dsp:nvSpPr>
      <dsp:spPr>
        <a:xfrm>
          <a:off x="2974584" y="1523321"/>
          <a:ext cx="2174490" cy="1304694"/>
        </a:xfrm>
        <a:prstGeom prst="rect">
          <a:avLst/>
        </a:prstGeom>
        <a:solidFill>
          <a:schemeClr val="accent5">
            <a:hueOff val="-3072065"/>
            <a:satOff val="-7918"/>
            <a:lumOff val="-53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Goal #6 Increase the knowledge and awareness of mental health &amp; services in San Benito County</a:t>
          </a:r>
        </a:p>
      </dsp:txBody>
      <dsp:txXfrm>
        <a:off x="2974584" y="1523321"/>
        <a:ext cx="2174490" cy="1304694"/>
      </dsp:txXfrm>
    </dsp:sp>
    <dsp:sp modelId="{E0858964-3945-4BBF-8166-8A9CCB4B3C45}">
      <dsp:nvSpPr>
        <dsp:cNvPr id="0" name=""/>
        <dsp:cNvSpPr/>
      </dsp:nvSpPr>
      <dsp:spPr>
        <a:xfrm>
          <a:off x="5366524" y="1523321"/>
          <a:ext cx="2174490" cy="1304694"/>
        </a:xfrm>
        <a:prstGeom prst="rect">
          <a:avLst/>
        </a:prstGeom>
        <a:solidFill>
          <a:schemeClr val="accent5">
            <a:hueOff val="-3686478"/>
            <a:satOff val="-9501"/>
            <a:lumOff val="-641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Goal #7 Ensure that all women in San Benito County are healthy before, during and after pregnancy.</a:t>
          </a:r>
        </a:p>
      </dsp:txBody>
      <dsp:txXfrm>
        <a:off x="5366524" y="1523321"/>
        <a:ext cx="2174490" cy="1304694"/>
      </dsp:txXfrm>
    </dsp:sp>
    <dsp:sp modelId="{79BF71CA-8040-46BF-82B8-444436EAAD15}">
      <dsp:nvSpPr>
        <dsp:cNvPr id="0" name=""/>
        <dsp:cNvSpPr/>
      </dsp:nvSpPr>
      <dsp:spPr>
        <a:xfrm>
          <a:off x="7758464" y="1523321"/>
          <a:ext cx="2174490" cy="1304694"/>
        </a:xfrm>
        <a:prstGeom prst="rect">
          <a:avLst/>
        </a:prstGeom>
        <a:solidFill>
          <a:schemeClr val="accent5">
            <a:hueOff val="-4300891"/>
            <a:satOff val="-11085"/>
            <a:lumOff val="-748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Goal #8 Partner with local hospital and community stakeholders to disseminate social media campaigns about preterm birth reductions strategies.</a:t>
          </a:r>
        </a:p>
      </dsp:txBody>
      <dsp:txXfrm>
        <a:off x="7758464" y="1523321"/>
        <a:ext cx="2174490" cy="1304694"/>
      </dsp:txXfrm>
    </dsp:sp>
    <dsp:sp modelId="{2E240E0A-9325-4231-898C-5AD6F1C5341F}">
      <dsp:nvSpPr>
        <dsp:cNvPr id="0" name=""/>
        <dsp:cNvSpPr/>
      </dsp:nvSpPr>
      <dsp:spPr>
        <a:xfrm>
          <a:off x="582645" y="3045465"/>
          <a:ext cx="2174490" cy="1304694"/>
        </a:xfrm>
        <a:prstGeom prst="rect">
          <a:avLst/>
        </a:prstGeom>
        <a:solidFill>
          <a:schemeClr val="accent5">
            <a:hueOff val="-4915304"/>
            <a:satOff val="-12668"/>
            <a:lumOff val="-855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Goal #9 Partner with the Oral Health Program to obtain decay rates, dental visits, and prevention of childhood caries through prevention activities.</a:t>
          </a:r>
        </a:p>
      </dsp:txBody>
      <dsp:txXfrm>
        <a:off x="582645" y="3045465"/>
        <a:ext cx="2174490" cy="1304694"/>
      </dsp:txXfrm>
    </dsp:sp>
    <dsp:sp modelId="{19B37031-900F-4965-BF01-B538BBFF9F6A}">
      <dsp:nvSpPr>
        <dsp:cNvPr id="0" name=""/>
        <dsp:cNvSpPr/>
      </dsp:nvSpPr>
      <dsp:spPr>
        <a:xfrm>
          <a:off x="2974584" y="3045465"/>
          <a:ext cx="2174490" cy="1304694"/>
        </a:xfrm>
        <a:prstGeom prst="rect">
          <a:avLst/>
        </a:prstGeom>
        <a:solidFill>
          <a:schemeClr val="accent5">
            <a:hueOff val="-5529717"/>
            <a:satOff val="-14252"/>
            <a:lumOff val="-96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Goal #10 Improve coordination of emergency preparedness and disaster relief support for children and youth with special needs.</a:t>
          </a:r>
        </a:p>
      </dsp:txBody>
      <dsp:txXfrm>
        <a:off x="2974584" y="3045465"/>
        <a:ext cx="2174490" cy="1304694"/>
      </dsp:txXfrm>
    </dsp:sp>
    <dsp:sp modelId="{7EE0CF68-D10E-4C1A-AEB5-8D68CE19398C}">
      <dsp:nvSpPr>
        <dsp:cNvPr id="0" name=""/>
        <dsp:cNvSpPr/>
      </dsp:nvSpPr>
      <dsp:spPr>
        <a:xfrm>
          <a:off x="5366524" y="3045465"/>
          <a:ext cx="2174490" cy="1304694"/>
        </a:xfrm>
        <a:prstGeom prst="rect">
          <a:avLst/>
        </a:prstGeom>
        <a:solidFill>
          <a:schemeClr val="accent5">
            <a:hueOff val="-6144130"/>
            <a:satOff val="-15835"/>
            <a:lumOff val="-1069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Goal #11 Maintain and update a MCAH Website</a:t>
          </a:r>
        </a:p>
      </dsp:txBody>
      <dsp:txXfrm>
        <a:off x="5366524" y="3045465"/>
        <a:ext cx="2174490" cy="1304694"/>
      </dsp:txXfrm>
    </dsp:sp>
    <dsp:sp modelId="{F1D3B1A8-9AF5-4643-9DB9-96321945C31F}">
      <dsp:nvSpPr>
        <dsp:cNvPr id="0" name=""/>
        <dsp:cNvSpPr/>
      </dsp:nvSpPr>
      <dsp:spPr>
        <a:xfrm>
          <a:off x="7758464" y="3045465"/>
          <a:ext cx="2174490" cy="1304694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Goal #12 Partner with Safe Kids Coalition to reduce childhood injuries through injury prevention strategies and best practices.</a:t>
          </a:r>
        </a:p>
      </dsp:txBody>
      <dsp:txXfrm>
        <a:off x="7758464" y="3045465"/>
        <a:ext cx="2174490" cy="13046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D6775-524E-4E7A-E516-24BA1B774F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10D410-C4FC-4386-003E-F6814AE4D6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FDE190-486F-8A91-D102-CB1900121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D5FD9-FF68-4B23-8126-0300EB2677F6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D708CA-BFED-C014-BDC5-F11B7BB87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5A697-31E2-E6C1-39FB-3F6F37FB1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C4A25-CECE-42EC-B394-FDA8879C6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515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16CE0-4638-BA2B-D0E5-AE0DF7F3B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BE35FE-E008-752D-88CB-FBD659FF41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35CB0-39FB-51EF-7AC3-136985079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D5FD9-FF68-4B23-8126-0300EB2677F6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EBE03E-A553-855C-70AE-621EC9E67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E0910A-760C-0937-6062-92D03FD74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C4A25-CECE-42EC-B394-FDA8879C6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638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56B811-99E9-76C2-793B-7F767AB31B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9E1516-8F83-EA9A-5935-AF4CAC75E7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30A01F-D426-CB60-F130-8836294FD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D5FD9-FF68-4B23-8126-0300EB2677F6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46070F-3C39-9455-1E30-DFDCAE1D8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763335-6591-8B79-F1AA-494E81F25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C4A25-CECE-42EC-B394-FDA8879C6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718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B205D-F69F-E667-DB92-C61C66831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5E369-9E33-ADE5-F93B-45D730CD2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81D36F-C668-1BDC-9ADF-9BA84DC3F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D5FD9-FF68-4B23-8126-0300EB2677F6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A72817-1921-3D87-DC66-D58CFA08F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482B03-826C-0E51-2BE7-DC1293AED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C4A25-CECE-42EC-B394-FDA8879C6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94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4B487-D92E-494C-59EC-4DB5A05E7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A84C5E-4E29-0782-8C6C-2239161C2A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C0501A-BBDF-3E28-B1B2-FDAB5E2DA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D5FD9-FF68-4B23-8126-0300EB2677F6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25B3BD-3B8C-B635-145B-6A0A3B7EF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12ED2E-8D11-BB7E-3DBA-E6807D03C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C4A25-CECE-42EC-B394-FDA8879C6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389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60BBB-0FD0-009F-A458-035F37DEF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87188-37F6-0348-1552-EB800BF444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C0F7E6-3CE1-5954-96C2-7040081EEB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6E944D-EBDF-7E01-5586-58CE956C2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D5FD9-FF68-4B23-8126-0300EB2677F6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EDFBEF-7626-317D-768B-2759397D2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52A01C-B6A8-CCAF-23FB-5A9EA5975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C4A25-CECE-42EC-B394-FDA8879C6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196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55172-800D-4B8D-F16D-778DA7668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FEFA10-D0EC-2B54-AA66-502D4442D6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2B5E79-9834-3F3D-4ABF-5065534BAF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9D82BA-2869-5447-3FCB-FF04F5398B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85ECAE-E4AB-BD8D-E478-80D397DE00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778D2D-D92A-2699-FBA2-5C0A3D00C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D5FD9-FF68-4B23-8126-0300EB2677F6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148386-40DD-3E38-F869-58C0B8120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B5AFA21-7D6A-8DA2-4D31-08708668F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C4A25-CECE-42EC-B394-FDA8879C6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356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C22E2-1CFF-E7EC-8FE5-3D911C868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99A7D6-51B8-6FD1-63EE-6093D988D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D5FD9-FF68-4B23-8126-0300EB2677F6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60844E-0915-BD2D-4CCB-70648BBB7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8406E0-E6A6-EEF2-D198-2BE835189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C4A25-CECE-42EC-B394-FDA8879C6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570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EAB6C8-1AE6-CFB6-2674-E89F3AF97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D5FD9-FF68-4B23-8126-0300EB2677F6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0F8E5-B558-3B21-78C2-6B3DAE888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677E8A-4B4F-9EB9-E449-A438106EB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C4A25-CECE-42EC-B394-FDA8879C6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825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78A79-3886-0860-6DDD-34340F103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66D25-3459-DE82-91F7-E0BCAF2B7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23C04B-FE50-61F8-98D7-0998E5D4B3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87911E-4D2D-8517-EAD9-D779267E5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D5FD9-FF68-4B23-8126-0300EB2677F6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2D4159-AF0D-DB58-6C11-A4404132A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14B2B1-8C57-7618-B321-1FEFC5920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C4A25-CECE-42EC-B394-FDA8879C6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379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6D764-548F-955B-7170-AD3D2224E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7F5D24-1F0B-BCC3-68AB-08B86D811C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4B92A8-B87F-C4B5-E317-96BFD269CD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236381-BFD1-9BFD-E2D1-5CEB50C78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D5FD9-FF68-4B23-8126-0300EB2677F6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530E2A-E247-8B27-F935-78F88931A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B89A3C-9192-ECB7-DA63-56E8BA263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C4A25-CECE-42EC-B394-FDA8879C6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43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919E5E-8A29-6C20-8105-F43333B04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AEFB7B-EF05-D936-DB0B-7DF6AA7705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17D44-01FA-C60E-2967-02D85F46BA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D5FD9-FF68-4B23-8126-0300EB2677F6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F9B91-F0AB-F5B9-0450-E002E70187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9D886C-ADB9-BCA3-754B-86CADC7A5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C4A25-CECE-42EC-B394-FDA8879C6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30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E5A23-6376-715A-5222-98010BA6DA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7AA956-6F9A-228E-F04C-00BD24059C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48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21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CE80B613-4652-D2FB-5F60-0BB68A594A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481442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03062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231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Frusetta</dc:creator>
  <cp:lastModifiedBy>Jennifer Frusetta</cp:lastModifiedBy>
  <cp:revision>1</cp:revision>
  <dcterms:created xsi:type="dcterms:W3CDTF">2023-01-04T22:15:21Z</dcterms:created>
  <dcterms:modified xsi:type="dcterms:W3CDTF">2023-01-04T22:18:19Z</dcterms:modified>
</cp:coreProperties>
</file>